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2"/>
  </p:sldMasterIdLst>
  <p:notesMasterIdLst>
    <p:notesMasterId r:id="rId24"/>
  </p:notesMasterIdLst>
  <p:sldIdLst>
    <p:sldId id="256" r:id="rId3"/>
    <p:sldId id="360" r:id="rId4"/>
    <p:sldId id="361" r:id="rId5"/>
    <p:sldId id="364" r:id="rId6"/>
    <p:sldId id="363" r:id="rId7"/>
    <p:sldId id="338" r:id="rId8"/>
    <p:sldId id="367" r:id="rId9"/>
    <p:sldId id="366" r:id="rId10"/>
    <p:sldId id="368" r:id="rId11"/>
    <p:sldId id="369" r:id="rId12"/>
    <p:sldId id="365" r:id="rId13"/>
    <p:sldId id="362" r:id="rId14"/>
    <p:sldId id="334" r:id="rId15"/>
    <p:sldId id="370" r:id="rId16"/>
    <p:sldId id="371" r:id="rId17"/>
    <p:sldId id="372" r:id="rId18"/>
    <p:sldId id="373" r:id="rId19"/>
    <p:sldId id="374" r:id="rId20"/>
    <p:sldId id="375" r:id="rId21"/>
    <p:sldId id="376" r:id="rId22"/>
    <p:sldId id="323"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2CC"/>
    <a:srgbClr val="B4C7E7"/>
    <a:srgbClr val="D9CEFD"/>
    <a:srgbClr val="BFB2F7"/>
    <a:srgbClr val="CCA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73" autoAdjust="0"/>
    <p:restoredTop sz="78062" autoAdjust="0"/>
  </p:normalViewPr>
  <p:slideViewPr>
    <p:cSldViewPr snapToGrid="0">
      <p:cViewPr varScale="1">
        <p:scale>
          <a:sx n="70" d="100"/>
          <a:sy n="70" d="100"/>
        </p:scale>
        <p:origin x="711" y="51"/>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2025/12/28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3196681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11911443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3535273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2164851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6365392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1652272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3066374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20257253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4147203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2621744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107625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这个问题在最后会解答</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27314620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3557146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489436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9055136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2536505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但是经过清洗的数据的</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172602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但是经过清洗的数据的</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2991394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892076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1402877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字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灯片编号占位符 5"/>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灯片编号占位符 8"/>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灯片编号占位符 4"/>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灯片编号占位符 3"/>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CCBA8C88-1DA2-7F45-99A1-4A77ADF538E4}" type="datetimeFigureOut">
              <a:rPr kumimoji="1" lang="zh-CN" altLang="en-US" smtClean="0"/>
              <a:t>2025/12/28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灯片编号占位符 6"/>
          <p:cNvSpPr>
            <a:spLocks noGrp="1"/>
          </p:cNvSpPr>
          <p:nvPr>
            <p:ph type="sldNum" sz="quarter" idx="12"/>
          </p:nvPr>
        </p:nvSpPr>
        <p:spPr/>
        <p:txBody>
          <a:bodyPr/>
          <a:lstStyle/>
          <a:p>
            <a:fld id="{A48DC363-D693-E146-AA45-E45182BF340A}" type="slidenum">
              <a:rPr kumimoji="1" lang="zh-CN" altLang="en-US" smtClean="0"/>
              <a:t>‹#›</a:t>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8DC363-D693-E146-AA45-E45182BF340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BA8C88-1DA2-7F45-99A1-4A77ADF538E4}" type="datetimeFigureOut">
              <a:rPr kumimoji="1" lang="zh-CN" altLang="en-US" smtClean="0"/>
              <a:t>2025/12/28</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8DC363-D693-E146-AA45-E45182BF340A}"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5.png"/><Relationship Id="rId5" Type="http://schemas.microsoft.com/office/2007/relationships/hdphoto" Target="../media/hdphoto2.wdp"/><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6.png"/><Relationship Id="rId5" Type="http://schemas.microsoft.com/office/2007/relationships/hdphoto" Target="../media/hdphoto2.wdp"/><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5.png"/><Relationship Id="rId7"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22.png"/><Relationship Id="rId5" Type="http://schemas.microsoft.com/office/2007/relationships/hdphoto" Target="../media/hdphoto2.wdp"/><Relationship Id="rId10"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2.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5.png"/><Relationship Id="rId7"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13">
            <a:extLst>
              <a:ext uri="{FF2B5EF4-FFF2-40B4-BE49-F238E27FC236}">
                <a16:creationId xmlns:a16="http://schemas.microsoft.com/office/drawing/2014/main" id="{860B1704-7B8D-4091-8174-03DBAF1FED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5">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11" name="副标题 10">
            <a:extLst>
              <a:ext uri="{FF2B5EF4-FFF2-40B4-BE49-F238E27FC236}">
                <a16:creationId xmlns:a16="http://schemas.microsoft.com/office/drawing/2014/main" id="{A36B060E-633C-4291-9545-24E15FC14190}"/>
              </a:ext>
            </a:extLst>
          </p:cNvPr>
          <p:cNvSpPr>
            <a:spLocks noGrp="1"/>
          </p:cNvSpPr>
          <p:nvPr>
            <p:ph type="subTitle" idx="1"/>
          </p:nvPr>
        </p:nvSpPr>
        <p:spPr>
          <a:xfrm>
            <a:off x="1524000" y="3921015"/>
            <a:ext cx="9144000" cy="1655762"/>
          </a:xfrm>
        </p:spPr>
        <p:txBody>
          <a:bodyPr/>
          <a:lstStyle/>
          <a:p>
            <a:r>
              <a:rPr lang="zh-CN" altLang="en-US" dirty="0">
                <a:latin typeface="宋体" panose="02010600030101010101" pitchFamily="2" charset="-122"/>
                <a:ea typeface="宋体" panose="02010600030101010101" pitchFamily="2" charset="-122"/>
              </a:rPr>
              <a:t>指导老师：王伟</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队伍成员：游明东、吴纪红</a:t>
            </a:r>
          </a:p>
        </p:txBody>
      </p:sp>
      <p:sp>
        <p:nvSpPr>
          <p:cNvPr id="13" name="标题 12">
            <a:extLst>
              <a:ext uri="{FF2B5EF4-FFF2-40B4-BE49-F238E27FC236}">
                <a16:creationId xmlns:a16="http://schemas.microsoft.com/office/drawing/2014/main" id="{6BC6AB5A-7BF0-44D6-B5E1-AFA8C7047C73}"/>
              </a:ext>
            </a:extLst>
          </p:cNvPr>
          <p:cNvSpPr>
            <a:spLocks noGrp="1"/>
          </p:cNvSpPr>
          <p:nvPr>
            <p:ph type="ctrTitle"/>
          </p:nvPr>
        </p:nvSpPr>
        <p:spPr>
          <a:xfrm>
            <a:off x="1965277" y="1322014"/>
            <a:ext cx="8261445" cy="2387600"/>
          </a:xfrm>
        </p:spPr>
        <p:txBody>
          <a:bodyPr>
            <a:normAutofit fontScale="90000"/>
          </a:bodyPr>
          <a:lstStyle/>
          <a:p>
            <a:r>
              <a:rPr lang="zh-CN" altLang="en-US" dirty="0">
                <a:latin typeface="Times New Roman" panose="02020603050405020304" pitchFamily="18" charset="0"/>
                <a:ea typeface="宋体" panose="02010600030101010101" pitchFamily="2" charset="-122"/>
                <a:cs typeface="Times New Roman" panose="02020603050405020304" pitchFamily="18" charset="0"/>
              </a:rPr>
              <a:t>基于</a:t>
            </a:r>
            <a:r>
              <a:rPr lang="en-US" altLang="zh-CN" dirty="0" err="1">
                <a:latin typeface="Times New Roman" panose="02020603050405020304" pitchFamily="18" charset="0"/>
                <a:ea typeface="宋体" panose="02010600030101010101" pitchFamily="2" charset="-122"/>
                <a:cs typeface="Times New Roman" panose="02020603050405020304" pitchFamily="18" charset="0"/>
              </a:rPr>
              <a:t>OpenDigger</a:t>
            </a:r>
            <a:r>
              <a:rPr lang="zh-CN" altLang="en-US" dirty="0">
                <a:latin typeface="Times New Roman" panose="02020603050405020304" pitchFamily="18" charset="0"/>
                <a:ea typeface="宋体" panose="02010600030101010101" pitchFamily="2" charset="-122"/>
                <a:cs typeface="Times New Roman" panose="02020603050405020304" pitchFamily="18" charset="0"/>
              </a:rPr>
              <a:t>的</a:t>
            </a:r>
            <a:br>
              <a:rPr lang="en-US" altLang="zh-CN" dirty="0">
                <a:latin typeface="Times New Roman" panose="02020603050405020304" pitchFamily="18" charset="0"/>
                <a:ea typeface="宋体" panose="02010600030101010101" pitchFamily="2" charset="-122"/>
                <a:cs typeface="Times New Roman" panose="02020603050405020304" pitchFamily="18" charset="0"/>
              </a:rPr>
            </a:br>
            <a:r>
              <a:rPr lang="zh-CN" altLang="en-US"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活动指标时间序列预测</a:t>
            </a:r>
            <a:r>
              <a:rPr lang="en-US" altLang="zh-CN"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&amp;</a:t>
            </a:r>
            <a:r>
              <a:rPr lang="zh-CN" altLang="en-US" dirty="0">
                <a:latin typeface="Times New Roman" panose="02020603050405020304" pitchFamily="18" charset="0"/>
                <a:ea typeface="宋体" panose="02010600030101010101" pitchFamily="2" charset="-122"/>
                <a:cs typeface="Times New Roman" panose="02020603050405020304" pitchFamily="18" charset="0"/>
              </a:rPr>
              <a:t>仓库活跃度评估</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集成时序预测框架的产出与意义</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59C68495-624C-437E-936D-88910B72359E}"/>
              </a:ext>
            </a:extLst>
          </p:cNvPr>
          <p:cNvSpPr txBox="1"/>
          <p:nvPr/>
        </p:nvSpPr>
        <p:spPr>
          <a:xfrm>
            <a:off x="708954" y="1228397"/>
            <a:ext cx="11000095" cy="4401205"/>
          </a:xfrm>
          <a:prstGeom prst="rect">
            <a:avLst/>
          </a:prstGeom>
          <a:noFill/>
        </p:spPr>
        <p:txBody>
          <a:bodyPr wrap="square" rtlCol="0">
            <a:spAutoFit/>
          </a:bodyPr>
          <a:lstStyle/>
          <a:p>
            <a:r>
              <a:rPr lang="zh-CN" altLang="en-US" sz="2000" dirty="0">
                <a:latin typeface="宋体" panose="02010600030101010101" pitchFamily="2" charset="-122"/>
                <a:ea typeface="宋体" panose="02010600030101010101" pitchFamily="2" charset="-122"/>
              </a:rPr>
              <a:t>基于上述内容，本项目围绕集成时序预测任务，构建了一套能够有效应对复杂数据范式的预测框架。该框架不仅服务于具体指标的计算，更具备通用的方法论价值，主要体现在以下几个方面：</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更高的预测精度与稳定性</a:t>
            </a:r>
            <a:r>
              <a:rPr lang="zh-CN" altLang="en-US" sz="2000" dirty="0">
                <a:latin typeface="宋体" panose="02010600030101010101" pitchFamily="2" charset="-122"/>
                <a:ea typeface="宋体" panose="02010600030101010101" pitchFamily="2" charset="-122"/>
              </a:rPr>
              <a:t>：通过集成多种具有互补优势的时序预测模型，框架能够从不同角度捕捉时间序列中的线性趋势、非线性变化及局部模式，从而缓解单一模型在面对数据异质性和不确定性时性能不稳定的问题。</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更强的模型泛化能力</a:t>
            </a:r>
            <a:r>
              <a:rPr lang="zh-CN" altLang="en-US" sz="2000" dirty="0">
                <a:latin typeface="宋体" panose="02010600030101010101" pitchFamily="2" charset="-122"/>
                <a:ea typeface="宋体" panose="02010600030101010101" pitchFamily="2" charset="-122"/>
              </a:rPr>
              <a:t>：在动态融合机制的控制下，最终预测结果能够根据历史上下文信息自适应调整模型权重，使框架能够适配不同类型、不同生命周期阶段的开源仓库，实现统一且鲁棒的预测表现。</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良好的扩展性与易用性</a:t>
            </a:r>
            <a:r>
              <a:rPr lang="zh-CN" altLang="en-US" sz="2000" dirty="0">
                <a:latin typeface="宋体" panose="02010600030101010101" pitchFamily="2" charset="-122"/>
                <a:ea typeface="宋体" panose="02010600030101010101" pitchFamily="2" charset="-122"/>
              </a:rPr>
              <a:t>：所提出的框架支持基模型与元模型的模块化插拔设计，提供灵活的超参数配置接口及配套工具函数，能够方便地迁移至其他时间序列预测任务，降低相关研究与实践的使用门槛。</a:t>
            </a:r>
          </a:p>
        </p:txBody>
      </p:sp>
    </p:spTree>
    <p:extLst>
      <p:ext uri="{BB962C8B-B14F-4D97-AF65-F5344CB8AC3E}">
        <p14:creationId xmlns:p14="http://schemas.microsoft.com/office/powerpoint/2010/main" val="3211289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2" name="文本框 1">
            <a:extLst>
              <a:ext uri="{FF2B5EF4-FFF2-40B4-BE49-F238E27FC236}">
                <a16:creationId xmlns:a16="http://schemas.microsoft.com/office/drawing/2014/main" id="{FD37FD46-3E63-4F85-A15C-01214B32BAD7}"/>
              </a:ext>
            </a:extLst>
          </p:cNvPr>
          <p:cNvSpPr txBox="1"/>
          <p:nvPr/>
        </p:nvSpPr>
        <p:spPr>
          <a:xfrm>
            <a:off x="1914102" y="2284442"/>
            <a:ext cx="8363796" cy="1754326"/>
          </a:xfrm>
          <a:prstGeom prst="rect">
            <a:avLst/>
          </a:prstGeom>
          <a:noFill/>
        </p:spPr>
        <p:txBody>
          <a:bodyPr wrap="square" rtlCol="0">
            <a:spAutoFit/>
          </a:bodyPr>
          <a:lstStyle/>
          <a:p>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r>
              <a:rPr lang="en-US" altLang="zh-CN" sz="3600" b="1" dirty="0">
                <a:latin typeface="Times New Roman" panose="02020603050405020304" pitchFamily="18" charset="0"/>
                <a:ea typeface="宋体" panose="02010600030101010101" pitchFamily="2" charset="-122"/>
                <a:cs typeface="Times New Roman" panose="02020603050405020304" pitchFamily="18" charset="0"/>
              </a:rPr>
              <a:t>2.</a:t>
            </a:r>
            <a:r>
              <a:rPr lang="zh-CN" altLang="en-US" sz="3600" b="1" dirty="0">
                <a:latin typeface="Times New Roman" panose="02020603050405020304" pitchFamily="18" charset="0"/>
                <a:ea typeface="宋体" panose="02010600030101010101" pitchFamily="2" charset="-122"/>
                <a:cs typeface="Times New Roman" panose="02020603050405020304" pitchFamily="18" charset="0"/>
              </a:rPr>
              <a:t>如何基于未来的指标评估仓库的活跃度？</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77640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仓库长期活跃状态评估：研究现状</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BEA60558-80CC-458A-984C-7E5CA2C71399}"/>
              </a:ext>
            </a:extLst>
          </p:cNvPr>
          <p:cNvSpPr txBox="1"/>
          <p:nvPr/>
        </p:nvSpPr>
        <p:spPr>
          <a:xfrm>
            <a:off x="573206" y="1327413"/>
            <a:ext cx="11043096" cy="4524315"/>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结合一年多以来对相关文献的系统调研，本人得出以下结果：</a:t>
            </a:r>
            <a:br>
              <a:rPr lang="zh-CN" altLang="en-US" sz="2000" dirty="0">
                <a:latin typeface="宋体" panose="02010600030101010101" pitchFamily="2" charset="-122"/>
                <a:ea typeface="宋体" panose="02010600030101010101" pitchFamily="2" charset="-122"/>
              </a:rPr>
            </a:br>
            <a:r>
              <a:rPr lang="zh-CN" altLang="en-US" sz="2000" dirty="0">
                <a:latin typeface="宋体" panose="02010600030101010101" pitchFamily="2" charset="-122"/>
                <a:ea typeface="宋体" panose="02010600030101010101" pitchFamily="2" charset="-122"/>
              </a:rPr>
              <a:t>目前的研究中，</a:t>
            </a:r>
            <a:r>
              <a:rPr lang="zh-CN" altLang="en-US" sz="2000" b="1" dirty="0">
                <a:solidFill>
                  <a:srgbClr val="FF0000"/>
                </a:solidFill>
                <a:latin typeface="宋体" panose="02010600030101010101" pitchFamily="2" charset="-122"/>
                <a:ea typeface="宋体" panose="02010600030101010101" pitchFamily="2" charset="-122"/>
              </a:rPr>
              <a:t>尚未形成</a:t>
            </a:r>
            <a:r>
              <a:rPr lang="zh-CN" altLang="en-US" sz="2000" dirty="0">
                <a:latin typeface="宋体" panose="02010600030101010101" pitchFamily="2" charset="-122"/>
                <a:ea typeface="宋体" panose="02010600030101010101" pitchFamily="2" charset="-122"/>
              </a:rPr>
              <a:t>一种针对开源仓库活动指标的、通用且严谨的预测方法。</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dirty="0">
                <a:latin typeface="宋体" panose="02010600030101010101" pitchFamily="2" charset="-122"/>
                <a:ea typeface="宋体" panose="02010600030101010101" pitchFamily="2" charset="-122"/>
              </a:rPr>
              <a:t>现有工作更多是从状态判别的角度出发，即往往仅依赖仓库的历史行为数据，将其划分为“活跃”或“非活跃”二分类状态。</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dirty="0">
                <a:latin typeface="宋体" panose="02010600030101010101" pitchFamily="2" charset="-122"/>
                <a:ea typeface="宋体" panose="02010600030101010101" pitchFamily="2" charset="-122"/>
              </a:rPr>
              <a:t>这类方法通常依赖人为设定的活跃标准，</a:t>
            </a:r>
            <a:br>
              <a:rPr lang="zh-CN" altLang="en-US" sz="2000" dirty="0">
                <a:latin typeface="宋体" panose="02010600030101010101" pitchFamily="2" charset="-122"/>
                <a:ea typeface="宋体" panose="02010600030101010101" pitchFamily="2" charset="-122"/>
              </a:rPr>
            </a:br>
            <a:r>
              <a:rPr lang="zh-CN" altLang="en-US" sz="2000" dirty="0">
                <a:latin typeface="宋体" panose="02010600030101010101" pitchFamily="2" charset="-122"/>
                <a:ea typeface="宋体" panose="02010600030101010101" pitchFamily="2" charset="-122"/>
              </a:rPr>
              <a:t>然而在开源领域，不同类型仓库在规模、生命周期和社区结构上差异显著，</a:t>
            </a:r>
            <a:br>
              <a:rPr lang="zh-CN" altLang="en-US" sz="2000" dirty="0">
                <a:latin typeface="宋体" panose="02010600030101010101" pitchFamily="2" charset="-122"/>
                <a:ea typeface="宋体" panose="02010600030101010101" pitchFamily="2" charset="-122"/>
              </a:rPr>
            </a:br>
            <a:r>
              <a:rPr lang="zh-CN" altLang="en-US" sz="3200" b="1" dirty="0">
                <a:solidFill>
                  <a:srgbClr val="FF0000"/>
                </a:solidFill>
                <a:latin typeface="宋体" panose="02010600030101010101" pitchFamily="2" charset="-122"/>
                <a:ea typeface="宋体" panose="02010600030101010101" pitchFamily="2" charset="-122"/>
              </a:rPr>
              <a:t>缺乏统一且被广泛接受的活跃性定义</a:t>
            </a:r>
            <a:r>
              <a:rPr lang="zh-CN" altLang="en-US" sz="2000" dirty="0">
                <a:latin typeface="宋体" panose="02010600030101010101" pitchFamily="2" charset="-122"/>
                <a:ea typeface="宋体" panose="02010600030101010101" pitchFamily="2" charset="-122"/>
              </a:rPr>
              <a:t>。</a:t>
            </a:r>
          </a:p>
          <a:p>
            <a:endParaRPr lang="en-US" altLang="zh-CN" sz="2000" dirty="0">
              <a:latin typeface="宋体" panose="02010600030101010101" pitchFamily="2" charset="-122"/>
              <a:ea typeface="宋体" panose="02010600030101010101" pitchFamily="2" charset="-122"/>
            </a:endParaRPr>
          </a:p>
          <a:p>
            <a:r>
              <a:rPr lang="zh-CN" altLang="en-US" sz="2000" dirty="0">
                <a:latin typeface="宋体" panose="02010600030101010101" pitchFamily="2" charset="-122"/>
                <a:ea typeface="宋体" panose="02010600030101010101" pitchFamily="2" charset="-122"/>
              </a:rPr>
              <a:t>基于固定阈值的分类范式，在解释性、泛化性以及跨仓库适用性上均存在明显局限。</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因此本项目跳出分类任务的思路，考虑从仓库未来活动指标出发。</a:t>
            </a:r>
            <a:endParaRPr lang="en-US" altLang="zh-CN" sz="2000" b="1"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32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结合仓库的未来活动指标与数值评估</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的方式针对仓库长期活跃度进行评估。</a:t>
            </a:r>
            <a:endParaRPr lang="en-US" altLang="zh-CN" sz="20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662714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活动状态评估指标的确定</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2" name="文本框 1">
            <a:extLst>
              <a:ext uri="{FF2B5EF4-FFF2-40B4-BE49-F238E27FC236}">
                <a16:creationId xmlns:a16="http://schemas.microsoft.com/office/drawing/2014/main" id="{CB92DD4A-04DB-4021-A09E-272904B04E24}"/>
              </a:ext>
            </a:extLst>
          </p:cNvPr>
          <p:cNvSpPr txBox="1"/>
          <p:nvPr/>
        </p:nvSpPr>
        <p:spPr>
          <a:xfrm>
            <a:off x="1098644" y="1009434"/>
            <a:ext cx="10106168" cy="1015663"/>
          </a:xfrm>
          <a:prstGeom prst="rect">
            <a:avLst/>
          </a:prstGeom>
          <a:noFill/>
        </p:spPr>
        <p:txBody>
          <a:bodyPr wrap="square" rtlCol="0">
            <a:spAutoFit/>
          </a:bodyPr>
          <a:lstStyle/>
          <a:p>
            <a:pPr algn="just"/>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仓库活跃度反映的是项目在一段时间内</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持续吸引参与、促进协作并产出有效贡献的能力</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。已有研究表明，单一指标（如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Star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Fork</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）难以刻画真实活跃状态，需从</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协作流程的多个阶段</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进行综合衡量。因此，本项目选取如下活动指标：</a:t>
            </a:r>
          </a:p>
        </p:txBody>
      </p:sp>
      <p:sp>
        <p:nvSpPr>
          <p:cNvPr id="14" name="文本框 13">
            <a:extLst>
              <a:ext uri="{FF2B5EF4-FFF2-40B4-BE49-F238E27FC236}">
                <a16:creationId xmlns:a16="http://schemas.microsoft.com/office/drawing/2014/main" id="{07839A6D-2A07-45D1-AF3E-A79D6228D4FF}"/>
              </a:ext>
            </a:extLst>
          </p:cNvPr>
          <p:cNvSpPr txBox="1"/>
          <p:nvPr/>
        </p:nvSpPr>
        <p:spPr>
          <a:xfrm>
            <a:off x="1098644" y="2342142"/>
            <a:ext cx="7629099" cy="2862322"/>
          </a:xfrm>
          <a:prstGeom prst="rect">
            <a:avLst/>
          </a:prstGeom>
          <a:noFill/>
        </p:spPr>
        <p:txBody>
          <a:bodyPr wrap="square">
            <a:spAutoFit/>
          </a:bodyPr>
          <a:lstStyle/>
          <a:p>
            <a:pPr>
              <a:buFont typeface="Arial" panose="020B0604020202020204" pitchFamily="34" charset="0"/>
              <a:buChar char="•"/>
            </a:pPr>
            <a:r>
              <a:rPr lang="en-US" altLang="zh-CN" sz="2000" b="1" dirty="0" err="1">
                <a:latin typeface="Times New Roman" panose="02020603050405020304" pitchFamily="18" charset="0"/>
                <a:ea typeface="宋体" panose="02010600030101010101" pitchFamily="2" charset="-122"/>
                <a:cs typeface="Times New Roman" panose="02020603050405020304" pitchFamily="18" charset="0"/>
              </a:rPr>
              <a:t>OpenIssue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：需求与问题提出，反映用户关注度与反馈强度</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r>
              <a:rPr lang="en-US" altLang="zh-CN" sz="2000" b="1" dirty="0" err="1">
                <a:latin typeface="Times New Roman" panose="02020603050405020304" pitchFamily="18" charset="0"/>
                <a:ea typeface="宋体" panose="02010600030101010101" pitchFamily="2" charset="-122"/>
                <a:cs typeface="Times New Roman" panose="02020603050405020304" pitchFamily="18" charset="0"/>
              </a:rPr>
              <a:t>IssueComment</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：问题讨论与互动深度，体现社区协作密度</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r>
              <a:rPr lang="en-US" altLang="zh-CN" sz="2000" b="1" dirty="0" err="1">
                <a:latin typeface="Times New Roman" panose="02020603050405020304" pitchFamily="18" charset="0"/>
                <a:ea typeface="宋体" panose="02010600030101010101" pitchFamily="2" charset="-122"/>
                <a:cs typeface="Times New Roman" panose="02020603050405020304" pitchFamily="18" charset="0"/>
              </a:rPr>
              <a:t>OpenPR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：代码贡献行为，反映开发活跃度与贡献意愿</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r>
              <a:rPr lang="en-US" altLang="zh-CN" sz="2000" b="1" dirty="0" err="1">
                <a:latin typeface="Times New Roman" panose="02020603050405020304" pitchFamily="18" charset="0"/>
                <a:ea typeface="宋体" panose="02010600030101010101" pitchFamily="2" charset="-122"/>
                <a:cs typeface="Times New Roman" panose="02020603050405020304" pitchFamily="18" charset="0"/>
              </a:rPr>
              <a:t>PRReviewComment</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：代码审查与讨论，体现协作强度与工程规范</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a:buFont typeface="Arial" panose="020B0604020202020204" pitchFamily="34" charset="0"/>
              <a:buChar char="•"/>
            </a:pPr>
            <a:r>
              <a:rPr lang="en-US" altLang="zh-CN" sz="2000" b="1" dirty="0" err="1">
                <a:latin typeface="Times New Roman" panose="02020603050405020304" pitchFamily="18" charset="0"/>
                <a:ea typeface="宋体" panose="02010600030101010101" pitchFamily="2" charset="-122"/>
                <a:cs typeface="Times New Roman" panose="02020603050405020304" pitchFamily="18" charset="0"/>
              </a:rPr>
              <a:t>MergePR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：有效代码合并，衡量真实产出与治理效率</a:t>
            </a:r>
          </a:p>
        </p:txBody>
      </p:sp>
      <p:sp>
        <p:nvSpPr>
          <p:cNvPr id="5" name="文本框 4">
            <a:extLst>
              <a:ext uri="{FF2B5EF4-FFF2-40B4-BE49-F238E27FC236}">
                <a16:creationId xmlns:a16="http://schemas.microsoft.com/office/drawing/2014/main" id="{82F7A8CF-6D15-4A16-B33F-20297EF1D4FD}"/>
              </a:ext>
            </a:extLst>
          </p:cNvPr>
          <p:cNvSpPr txBox="1"/>
          <p:nvPr/>
        </p:nvSpPr>
        <p:spPr>
          <a:xfrm>
            <a:off x="1160060" y="5525400"/>
            <a:ext cx="9580728" cy="830997"/>
          </a:xfrm>
          <a:prstGeom prst="rect">
            <a:avLst/>
          </a:prstGeom>
          <a:noFill/>
        </p:spPr>
        <p:txBody>
          <a:bodyPr wrap="square" rtlCol="0">
            <a:spAutoFit/>
          </a:bodyPr>
          <a:lstStyle/>
          <a:p>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所选指标</a:t>
            </a:r>
            <a:r>
              <a:rPr lang="zh-CN" altLang="en-US" sz="24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覆盖 “需求 → 讨论 → 贡献 → 审查 → 合并” </a:t>
            </a:r>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的完整开源协作生命周期，相较 </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Star / Fork </a:t>
            </a:r>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等静态指标，更贴近实际协作过程</a:t>
            </a:r>
          </a:p>
        </p:txBody>
      </p:sp>
    </p:spTree>
    <p:extLst>
      <p:ext uri="{BB962C8B-B14F-4D97-AF65-F5344CB8AC3E}">
        <p14:creationId xmlns:p14="http://schemas.microsoft.com/office/powerpoint/2010/main" val="135256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活动状态评估指标权重确立</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2" name="文本框 1">
            <a:extLst>
              <a:ext uri="{FF2B5EF4-FFF2-40B4-BE49-F238E27FC236}">
                <a16:creationId xmlns:a16="http://schemas.microsoft.com/office/drawing/2014/main" id="{CB92DD4A-04DB-4021-A09E-272904B04E24}"/>
              </a:ext>
            </a:extLst>
          </p:cNvPr>
          <p:cNvSpPr txBox="1"/>
          <p:nvPr/>
        </p:nvSpPr>
        <p:spPr>
          <a:xfrm>
            <a:off x="1098644" y="1009434"/>
            <a:ext cx="10215350" cy="707886"/>
          </a:xfrm>
          <a:prstGeom prst="rect">
            <a:avLst/>
          </a:prstGeom>
          <a:noFill/>
        </p:spPr>
        <p:txBody>
          <a:bodyPr wrap="square" rtlCol="0">
            <a:spAutoFit/>
          </a:bodyPr>
          <a:lstStyle/>
          <a:p>
            <a:pPr algn="just"/>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仓库活跃度属于综合性评价指标，不存在可直接观测的真实权重。因此，本项目利用开源专家王伟老师等人以及</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OpenDigger</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创始人</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Frank</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对活动指标的权重作为最终权重。</a:t>
            </a:r>
          </a:p>
        </p:txBody>
      </p:sp>
      <p:graphicFrame>
        <p:nvGraphicFramePr>
          <p:cNvPr id="6" name="表格 5">
            <a:extLst>
              <a:ext uri="{FF2B5EF4-FFF2-40B4-BE49-F238E27FC236}">
                <a16:creationId xmlns:a16="http://schemas.microsoft.com/office/drawing/2014/main" id="{CA2575E0-C952-4FD2-B480-1849311E7622}"/>
              </a:ext>
            </a:extLst>
          </p:cNvPr>
          <p:cNvGraphicFramePr>
            <a:graphicFrameLocks noGrp="1"/>
          </p:cNvGraphicFramePr>
          <p:nvPr>
            <p:extLst>
              <p:ext uri="{D42A27DB-BD31-4B8C-83A1-F6EECF244321}">
                <p14:modId xmlns:p14="http://schemas.microsoft.com/office/powerpoint/2010/main" val="24338284"/>
              </p:ext>
            </p:extLst>
          </p:nvPr>
        </p:nvGraphicFramePr>
        <p:xfrm>
          <a:off x="1125111" y="1990237"/>
          <a:ext cx="10188882" cy="731520"/>
        </p:xfrm>
        <a:graphic>
          <a:graphicData uri="http://schemas.openxmlformats.org/drawingml/2006/table">
            <a:tbl>
              <a:tblPr/>
              <a:tblGrid>
                <a:gridCol w="1698147">
                  <a:extLst>
                    <a:ext uri="{9D8B030D-6E8A-4147-A177-3AD203B41FA5}">
                      <a16:colId xmlns:a16="http://schemas.microsoft.com/office/drawing/2014/main" val="3642011179"/>
                    </a:ext>
                  </a:extLst>
                </a:gridCol>
                <a:gridCol w="1698147">
                  <a:extLst>
                    <a:ext uri="{9D8B030D-6E8A-4147-A177-3AD203B41FA5}">
                      <a16:colId xmlns:a16="http://schemas.microsoft.com/office/drawing/2014/main" val="2826445907"/>
                    </a:ext>
                  </a:extLst>
                </a:gridCol>
                <a:gridCol w="1698147">
                  <a:extLst>
                    <a:ext uri="{9D8B030D-6E8A-4147-A177-3AD203B41FA5}">
                      <a16:colId xmlns:a16="http://schemas.microsoft.com/office/drawing/2014/main" val="4011055213"/>
                    </a:ext>
                  </a:extLst>
                </a:gridCol>
                <a:gridCol w="1194545">
                  <a:extLst>
                    <a:ext uri="{9D8B030D-6E8A-4147-A177-3AD203B41FA5}">
                      <a16:colId xmlns:a16="http://schemas.microsoft.com/office/drawing/2014/main" val="2700194904"/>
                    </a:ext>
                  </a:extLst>
                </a:gridCol>
                <a:gridCol w="2201749">
                  <a:extLst>
                    <a:ext uri="{9D8B030D-6E8A-4147-A177-3AD203B41FA5}">
                      <a16:colId xmlns:a16="http://schemas.microsoft.com/office/drawing/2014/main" val="4037605909"/>
                    </a:ext>
                  </a:extLst>
                </a:gridCol>
                <a:gridCol w="1698147">
                  <a:extLst>
                    <a:ext uri="{9D8B030D-6E8A-4147-A177-3AD203B41FA5}">
                      <a16:colId xmlns:a16="http://schemas.microsoft.com/office/drawing/2014/main" val="2807443435"/>
                    </a:ext>
                  </a:extLst>
                </a:gridCol>
              </a:tblGrid>
              <a:tr h="353943">
                <a:tc>
                  <a:txBody>
                    <a:bodyPr/>
                    <a:lstStyle/>
                    <a:p>
                      <a:pPr algn="ctr"/>
                      <a:r>
                        <a:rPr lang="zh-CN" altLang="en-US"/>
                        <a:t>指标</a:t>
                      </a:r>
                    </a:p>
                  </a:txBody>
                  <a:tcPr anchor="ctr">
                    <a:lnL>
                      <a:noFill/>
                    </a:lnL>
                    <a:lnR>
                      <a:noFill/>
                    </a:lnR>
                    <a:lnT>
                      <a:noFill/>
                    </a:lnT>
                    <a:lnB>
                      <a:noFill/>
                    </a:lnB>
                    <a:solidFill>
                      <a:schemeClr val="accent5">
                        <a:lumMod val="40000"/>
                        <a:lumOff val="60000"/>
                      </a:schemeClr>
                    </a:solidFill>
                  </a:tcPr>
                </a:tc>
                <a:tc>
                  <a:txBody>
                    <a:bodyPr/>
                    <a:lstStyle/>
                    <a:p>
                      <a:pPr algn="ctr"/>
                      <a:r>
                        <a:rPr lang="en-US"/>
                        <a:t>OpenIssue</a:t>
                      </a:r>
                    </a:p>
                  </a:txBody>
                  <a:tcPr anchor="ctr">
                    <a:lnL>
                      <a:noFill/>
                    </a:lnL>
                    <a:lnR>
                      <a:noFill/>
                    </a:lnR>
                    <a:lnT>
                      <a:noFill/>
                    </a:lnT>
                    <a:lnB>
                      <a:noFill/>
                    </a:lnB>
                    <a:solidFill>
                      <a:schemeClr val="accent5">
                        <a:lumMod val="40000"/>
                        <a:lumOff val="60000"/>
                      </a:schemeClr>
                    </a:solidFill>
                  </a:tcPr>
                </a:tc>
                <a:tc>
                  <a:txBody>
                    <a:bodyPr/>
                    <a:lstStyle/>
                    <a:p>
                      <a:pPr algn="ctr"/>
                      <a:r>
                        <a:rPr lang="en-US"/>
                        <a:t>IssueComment</a:t>
                      </a:r>
                    </a:p>
                  </a:txBody>
                  <a:tcPr anchor="ctr">
                    <a:lnL>
                      <a:noFill/>
                    </a:lnL>
                    <a:lnR>
                      <a:noFill/>
                    </a:lnR>
                    <a:lnT>
                      <a:noFill/>
                    </a:lnT>
                    <a:lnB>
                      <a:noFill/>
                    </a:lnB>
                    <a:solidFill>
                      <a:schemeClr val="accent5">
                        <a:lumMod val="40000"/>
                        <a:lumOff val="60000"/>
                      </a:schemeClr>
                    </a:solidFill>
                  </a:tcPr>
                </a:tc>
                <a:tc>
                  <a:txBody>
                    <a:bodyPr/>
                    <a:lstStyle/>
                    <a:p>
                      <a:pPr algn="ctr"/>
                      <a:r>
                        <a:rPr lang="en-US"/>
                        <a:t>OpenPR</a:t>
                      </a:r>
                    </a:p>
                  </a:txBody>
                  <a:tcPr anchor="ctr">
                    <a:lnL>
                      <a:noFill/>
                    </a:lnL>
                    <a:lnR>
                      <a:noFill/>
                    </a:lnR>
                    <a:lnT>
                      <a:noFill/>
                    </a:lnT>
                    <a:lnB>
                      <a:noFill/>
                    </a:lnB>
                    <a:solidFill>
                      <a:schemeClr val="accent5">
                        <a:lumMod val="40000"/>
                        <a:lumOff val="60000"/>
                      </a:schemeClr>
                    </a:solidFill>
                  </a:tcPr>
                </a:tc>
                <a:tc>
                  <a:txBody>
                    <a:bodyPr/>
                    <a:lstStyle/>
                    <a:p>
                      <a:pPr algn="ctr"/>
                      <a:r>
                        <a:rPr lang="en-US" dirty="0" err="1"/>
                        <a:t>PRReviewComment</a:t>
                      </a:r>
                      <a:endParaRPr lang="en-US" dirty="0"/>
                    </a:p>
                  </a:txBody>
                  <a:tcPr anchor="ctr">
                    <a:lnL>
                      <a:noFill/>
                    </a:lnL>
                    <a:lnR>
                      <a:noFill/>
                    </a:lnR>
                    <a:lnT>
                      <a:noFill/>
                    </a:lnT>
                    <a:lnB>
                      <a:noFill/>
                    </a:lnB>
                    <a:solidFill>
                      <a:schemeClr val="accent5">
                        <a:lumMod val="40000"/>
                        <a:lumOff val="60000"/>
                      </a:schemeClr>
                    </a:solidFill>
                  </a:tcPr>
                </a:tc>
                <a:tc>
                  <a:txBody>
                    <a:bodyPr/>
                    <a:lstStyle/>
                    <a:p>
                      <a:pPr algn="ctr"/>
                      <a:r>
                        <a:rPr lang="en-US"/>
                        <a:t>MergePR</a:t>
                      </a:r>
                    </a:p>
                  </a:txBody>
                  <a:tcPr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4012769699"/>
                  </a:ext>
                </a:extLst>
              </a:tr>
              <a:tr h="353943">
                <a:tc>
                  <a:txBody>
                    <a:bodyPr/>
                    <a:lstStyle/>
                    <a:p>
                      <a:pPr algn="ctr"/>
                      <a:r>
                        <a:rPr lang="zh-CN" altLang="en-US"/>
                        <a:t>权重</a:t>
                      </a:r>
                    </a:p>
                  </a:txBody>
                  <a:tcPr anchor="ctr">
                    <a:lnL>
                      <a:noFill/>
                    </a:lnL>
                    <a:lnR>
                      <a:noFill/>
                    </a:lnR>
                    <a:lnT>
                      <a:noFill/>
                    </a:lnT>
                    <a:lnB>
                      <a:noFill/>
                    </a:lnB>
                    <a:solidFill>
                      <a:schemeClr val="accent5">
                        <a:lumMod val="40000"/>
                        <a:lumOff val="60000"/>
                      </a:schemeClr>
                    </a:solidFill>
                  </a:tcPr>
                </a:tc>
                <a:tc>
                  <a:txBody>
                    <a:bodyPr/>
                    <a:lstStyle/>
                    <a:p>
                      <a:pPr algn="ctr"/>
                      <a:r>
                        <a:rPr lang="en-US" altLang="zh-CN"/>
                        <a:t>2.22</a:t>
                      </a:r>
                    </a:p>
                  </a:txBody>
                  <a:tcPr anchor="ctr">
                    <a:lnL>
                      <a:noFill/>
                    </a:lnL>
                    <a:lnR>
                      <a:noFill/>
                    </a:lnR>
                    <a:lnT>
                      <a:noFill/>
                    </a:lnT>
                    <a:lnB>
                      <a:noFill/>
                    </a:lnB>
                    <a:solidFill>
                      <a:schemeClr val="accent5">
                        <a:lumMod val="40000"/>
                        <a:lumOff val="60000"/>
                      </a:schemeClr>
                    </a:solidFill>
                  </a:tcPr>
                </a:tc>
                <a:tc>
                  <a:txBody>
                    <a:bodyPr/>
                    <a:lstStyle/>
                    <a:p>
                      <a:pPr algn="ctr"/>
                      <a:r>
                        <a:rPr lang="en-US" altLang="zh-CN"/>
                        <a:t>0.53</a:t>
                      </a:r>
                    </a:p>
                  </a:txBody>
                  <a:tcPr anchor="ctr">
                    <a:lnL>
                      <a:noFill/>
                    </a:lnL>
                    <a:lnR>
                      <a:noFill/>
                    </a:lnR>
                    <a:lnT>
                      <a:noFill/>
                    </a:lnT>
                    <a:lnB>
                      <a:noFill/>
                    </a:lnB>
                    <a:solidFill>
                      <a:schemeClr val="accent5">
                        <a:lumMod val="40000"/>
                        <a:lumOff val="60000"/>
                      </a:schemeClr>
                    </a:solidFill>
                  </a:tcPr>
                </a:tc>
                <a:tc>
                  <a:txBody>
                    <a:bodyPr/>
                    <a:lstStyle/>
                    <a:p>
                      <a:pPr algn="ctr"/>
                      <a:r>
                        <a:rPr lang="en-US" altLang="zh-CN" b="0" dirty="0"/>
                        <a:t>4.07</a:t>
                      </a:r>
                      <a:endParaRPr lang="zh-CN" altLang="en-US" b="0" dirty="0"/>
                    </a:p>
                  </a:txBody>
                  <a:tcPr anchor="ctr">
                    <a:lnL>
                      <a:noFill/>
                    </a:lnL>
                    <a:lnR>
                      <a:noFill/>
                    </a:lnR>
                    <a:lnT>
                      <a:noFill/>
                    </a:lnT>
                    <a:lnB>
                      <a:noFill/>
                    </a:lnB>
                    <a:solidFill>
                      <a:schemeClr val="accent5">
                        <a:lumMod val="40000"/>
                        <a:lumOff val="60000"/>
                      </a:schemeClr>
                    </a:solidFill>
                  </a:tcPr>
                </a:tc>
                <a:tc>
                  <a:txBody>
                    <a:bodyPr/>
                    <a:lstStyle/>
                    <a:p>
                      <a:pPr algn="ctr"/>
                      <a:r>
                        <a:rPr lang="en-US" altLang="zh-CN" dirty="0"/>
                        <a:t>0.74</a:t>
                      </a:r>
                    </a:p>
                  </a:txBody>
                  <a:tcPr anchor="ctr">
                    <a:lnL>
                      <a:noFill/>
                    </a:lnL>
                    <a:lnR>
                      <a:noFill/>
                    </a:lnR>
                    <a:lnT>
                      <a:noFill/>
                    </a:lnT>
                    <a:lnB>
                      <a:noFill/>
                    </a:lnB>
                    <a:solidFill>
                      <a:schemeClr val="accent5">
                        <a:lumMod val="40000"/>
                        <a:lumOff val="60000"/>
                      </a:schemeClr>
                    </a:solidFill>
                  </a:tcPr>
                </a:tc>
                <a:tc>
                  <a:txBody>
                    <a:bodyPr/>
                    <a:lstStyle/>
                    <a:p>
                      <a:pPr algn="ctr"/>
                      <a:r>
                        <a:rPr lang="en-US" altLang="zh-CN" b="0" dirty="0"/>
                        <a:t>2.03</a:t>
                      </a:r>
                      <a:endParaRPr lang="zh-CN" altLang="en-US" b="0" dirty="0"/>
                    </a:p>
                  </a:txBody>
                  <a:tcPr anchor="ctr">
                    <a:lnL>
                      <a:noFill/>
                    </a:lnL>
                    <a:lnR>
                      <a:noFill/>
                    </a:lnR>
                    <a:lnT>
                      <a:noFill/>
                    </a:lnT>
                    <a:lnB>
                      <a:noFill/>
                    </a:lnB>
                    <a:solidFill>
                      <a:schemeClr val="accent5">
                        <a:lumMod val="40000"/>
                        <a:lumOff val="60000"/>
                      </a:schemeClr>
                    </a:solidFill>
                  </a:tcPr>
                </a:tc>
                <a:extLst>
                  <a:ext uri="{0D108BD9-81ED-4DB2-BD59-A6C34878D82A}">
                    <a16:rowId xmlns:a16="http://schemas.microsoft.com/office/drawing/2014/main" val="2522732841"/>
                  </a:ext>
                </a:extLst>
              </a:tr>
            </a:tbl>
          </a:graphicData>
        </a:graphic>
      </p:graphicFrame>
      <p:sp>
        <p:nvSpPr>
          <p:cNvPr id="10" name="文本框 9">
            <a:extLst>
              <a:ext uri="{FF2B5EF4-FFF2-40B4-BE49-F238E27FC236}">
                <a16:creationId xmlns:a16="http://schemas.microsoft.com/office/drawing/2014/main" id="{43B764B4-B72A-44A1-AFEC-B5044641AC04}"/>
              </a:ext>
            </a:extLst>
          </p:cNvPr>
          <p:cNvSpPr txBox="1"/>
          <p:nvPr/>
        </p:nvSpPr>
        <p:spPr>
          <a:xfrm>
            <a:off x="1029576" y="3179929"/>
            <a:ext cx="10284417" cy="3016210"/>
          </a:xfrm>
          <a:prstGeom prst="rect">
            <a:avLst/>
          </a:prstGeom>
          <a:noFill/>
        </p:spPr>
        <p:txBody>
          <a:bodyPr wrap="square" rtlCol="0">
            <a:spAutoFit/>
          </a:bodyPr>
          <a:lstStyle/>
          <a:p>
            <a:pPr algn="just"/>
            <a:r>
              <a:rPr lang="zh-CN" altLang="en-US" sz="28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指标权重解析</a:t>
            </a:r>
            <a:endParaRPr lang="en-US" altLang="zh-CN" sz="28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pPr algn="just"/>
            <a:endParaRPr lang="en-US" altLang="zh-CN" b="1" dirty="0">
              <a:latin typeface="Times New Roman" panose="02020603050405020304" pitchFamily="18" charset="0"/>
              <a:ea typeface="宋体" panose="02010600030101010101" pitchFamily="2" charset="-122"/>
              <a:cs typeface="Times New Roman" panose="02020603050405020304" pitchFamily="18" charset="0"/>
            </a:endParaRPr>
          </a:p>
          <a:p>
            <a:pPr algn="just"/>
            <a:r>
              <a:rPr lang="zh-CN" altLang="en-US" b="1" dirty="0">
                <a:latin typeface="Times New Roman" panose="02020603050405020304" pitchFamily="18" charset="0"/>
                <a:ea typeface="宋体" panose="02010600030101010101" pitchFamily="2" charset="-122"/>
                <a:cs typeface="Times New Roman" panose="02020603050405020304" pitchFamily="18" charset="0"/>
              </a:rPr>
              <a:t>代码贡献为核心（</a:t>
            </a:r>
            <a:r>
              <a:rPr lang="en-US" altLang="zh-CN" b="1" dirty="0" err="1">
                <a:latin typeface="Times New Roman" panose="02020603050405020304" pitchFamily="18" charset="0"/>
                <a:ea typeface="宋体" panose="02010600030101010101" pitchFamily="2" charset="-122"/>
                <a:cs typeface="Times New Roman" panose="02020603050405020304" pitchFamily="18" charset="0"/>
              </a:rPr>
              <a:t>OpenPR</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 / </a:t>
            </a:r>
            <a:r>
              <a:rPr lang="en-US" altLang="zh-CN" b="1" dirty="0" err="1">
                <a:latin typeface="Times New Roman" panose="02020603050405020304" pitchFamily="18" charset="0"/>
                <a:ea typeface="宋体" panose="02010600030101010101" pitchFamily="2" charset="-122"/>
                <a:cs typeface="Times New Roman" panose="02020603050405020304" pitchFamily="18" charset="0"/>
              </a:rPr>
              <a:t>MergePR</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latin typeface="Times New Roman" panose="02020603050405020304" pitchFamily="18" charset="0"/>
                <a:ea typeface="宋体" panose="02010600030101010101" pitchFamily="2" charset="-122"/>
                <a:cs typeface="Times New Roman" panose="02020603050405020304" pitchFamily="18" charset="0"/>
              </a:rPr>
              <a:t>突出高成本、可落地的开发行为，区分“尝试贡献”与“实际产出”</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algn="just"/>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a:p>
            <a:pPr algn="just"/>
            <a:r>
              <a:rPr lang="zh-CN" altLang="en-US" b="1" dirty="0">
                <a:latin typeface="Times New Roman" panose="02020603050405020304" pitchFamily="18" charset="0"/>
                <a:ea typeface="宋体" panose="02010600030101010101" pitchFamily="2" charset="-122"/>
                <a:cs typeface="Times New Roman" panose="02020603050405020304" pitchFamily="18" charset="0"/>
              </a:rPr>
              <a:t>需求信号为前置（</a:t>
            </a:r>
            <a:r>
              <a:rPr lang="en-US" altLang="zh-CN" b="1" dirty="0" err="1">
                <a:latin typeface="Times New Roman" panose="02020603050405020304" pitchFamily="18" charset="0"/>
                <a:ea typeface="宋体" panose="02010600030101010101" pitchFamily="2" charset="-122"/>
                <a:cs typeface="Times New Roman" panose="02020603050405020304" pitchFamily="18" charset="0"/>
              </a:rPr>
              <a:t>OpenIssue</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latin typeface="Times New Roman" panose="02020603050405020304" pitchFamily="18" charset="0"/>
                <a:ea typeface="宋体" panose="02010600030101010101" pitchFamily="2" charset="-122"/>
                <a:cs typeface="Times New Roman" panose="02020603050405020304" pitchFamily="18" charset="0"/>
              </a:rPr>
              <a:t>反映项目被持续使用与关注，但权重低于代码层面行为</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algn="just"/>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a:p>
            <a:pPr algn="just"/>
            <a:r>
              <a:rPr lang="zh-CN" altLang="en-US" b="1" dirty="0">
                <a:latin typeface="Times New Roman" panose="02020603050405020304" pitchFamily="18" charset="0"/>
                <a:ea typeface="宋体" panose="02010600030101010101" pitchFamily="2" charset="-122"/>
                <a:cs typeface="Times New Roman" panose="02020603050405020304" pitchFamily="18" charset="0"/>
              </a:rPr>
              <a:t>讨论与审查为辅助（</a:t>
            </a:r>
            <a:r>
              <a:rPr lang="en-US" altLang="zh-CN" b="1" dirty="0" err="1">
                <a:latin typeface="Times New Roman" panose="02020603050405020304" pitchFamily="18" charset="0"/>
                <a:ea typeface="宋体" panose="02010600030101010101" pitchFamily="2" charset="-122"/>
                <a:cs typeface="Times New Roman" panose="02020603050405020304" pitchFamily="18" charset="0"/>
              </a:rPr>
              <a:t>IssueComment</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 / </a:t>
            </a:r>
            <a:r>
              <a:rPr lang="en-US" altLang="zh-CN" b="1" dirty="0" err="1">
                <a:latin typeface="Times New Roman" panose="02020603050405020304" pitchFamily="18" charset="0"/>
                <a:ea typeface="宋体" panose="02010600030101010101" pitchFamily="2" charset="-122"/>
                <a:cs typeface="Times New Roman" panose="02020603050405020304" pitchFamily="18" charset="0"/>
              </a:rPr>
              <a:t>PRReviewComment</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latin typeface="Times New Roman" panose="02020603050405020304" pitchFamily="18" charset="0"/>
                <a:ea typeface="宋体" panose="02010600030101010101" pitchFamily="2" charset="-122"/>
                <a:cs typeface="Times New Roman" panose="02020603050405020304" pitchFamily="18" charset="0"/>
              </a:rPr>
              <a:t>表征协作质量，但不直接产生功能变更，避免被非有效互动放大影响</a:t>
            </a:r>
          </a:p>
          <a:p>
            <a:pPr algn="just"/>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846119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仓库活跃公式设计结果</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6" name="文本框 5">
            <a:extLst>
              <a:ext uri="{FF2B5EF4-FFF2-40B4-BE49-F238E27FC236}">
                <a16:creationId xmlns:a16="http://schemas.microsoft.com/office/drawing/2014/main" id="{B2628C9B-DCF7-464E-B691-233CDD3D7082}"/>
              </a:ext>
            </a:extLst>
          </p:cNvPr>
          <p:cNvSpPr txBox="1"/>
          <p:nvPr/>
        </p:nvSpPr>
        <p:spPr>
          <a:xfrm>
            <a:off x="1356383" y="1753738"/>
            <a:ext cx="9594376" cy="461665"/>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基于前面的介绍，最终得到如下评估公式：</a:t>
            </a:r>
          </a:p>
        </p:txBody>
      </p:sp>
      <p:pic>
        <p:nvPicPr>
          <p:cNvPr id="11" name="图片 10">
            <a:extLst>
              <a:ext uri="{FF2B5EF4-FFF2-40B4-BE49-F238E27FC236}">
                <a16:creationId xmlns:a16="http://schemas.microsoft.com/office/drawing/2014/main" id="{FAD51666-87E0-4A27-8BC4-4190C856CE29}"/>
              </a:ext>
            </a:extLst>
          </p:cNvPr>
          <p:cNvPicPr>
            <a:picLocks noChangeAspect="1"/>
          </p:cNvPicPr>
          <p:nvPr/>
        </p:nvPicPr>
        <p:blipFill>
          <a:blip r:embed="rId6"/>
          <a:stretch>
            <a:fillRect/>
          </a:stretch>
        </p:blipFill>
        <p:spPr>
          <a:xfrm>
            <a:off x="1356383" y="2532033"/>
            <a:ext cx="9479233" cy="2531287"/>
          </a:xfrm>
          <a:prstGeom prst="rect">
            <a:avLst/>
          </a:prstGeom>
        </p:spPr>
      </p:pic>
    </p:spTree>
    <p:extLst>
      <p:ext uri="{BB962C8B-B14F-4D97-AF65-F5344CB8AC3E}">
        <p14:creationId xmlns:p14="http://schemas.microsoft.com/office/powerpoint/2010/main" val="3227900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仓库活跃度评估公式实验结果</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59C68495-624C-437E-936D-88910B72359E}"/>
              </a:ext>
            </a:extLst>
          </p:cNvPr>
          <p:cNvSpPr txBox="1"/>
          <p:nvPr/>
        </p:nvSpPr>
        <p:spPr>
          <a:xfrm>
            <a:off x="708954" y="984802"/>
            <a:ext cx="11062240" cy="1631216"/>
          </a:xfrm>
          <a:prstGeom prst="rect">
            <a:avLst/>
          </a:prstGeom>
          <a:noFill/>
        </p:spPr>
        <p:txBody>
          <a:bodyPr wrap="square" rtlCol="0">
            <a:spAutoFit/>
          </a:bodyPr>
          <a:lstStyle/>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本项目从多个角度以及多个现实世界的金指标对所提出的仓库活跃度评估公式进行验证，包括</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变体实验、消融实验以及案例分析</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同样鉴于初赛阶段以方案设计与方法论展示为主，本文未对全部实验结果进行展开说明。后续若有机会进入复赛，期望能够向各位评委进一步完整展示实验细节与研究结论。</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5" name="图片 4">
            <a:extLst>
              <a:ext uri="{FF2B5EF4-FFF2-40B4-BE49-F238E27FC236}">
                <a16:creationId xmlns:a16="http://schemas.microsoft.com/office/drawing/2014/main" id="{E7B626BA-5EFA-4EDA-BEDA-A9155882377F}"/>
              </a:ext>
            </a:extLst>
          </p:cNvPr>
          <p:cNvPicPr>
            <a:picLocks noChangeAspect="1"/>
          </p:cNvPicPr>
          <p:nvPr/>
        </p:nvPicPr>
        <p:blipFill>
          <a:blip r:embed="rId6"/>
          <a:stretch>
            <a:fillRect/>
          </a:stretch>
        </p:blipFill>
        <p:spPr>
          <a:xfrm>
            <a:off x="2541326" y="2656447"/>
            <a:ext cx="6728347" cy="1062371"/>
          </a:xfrm>
          <a:prstGeom prst="rect">
            <a:avLst/>
          </a:prstGeom>
        </p:spPr>
      </p:pic>
      <p:pic>
        <p:nvPicPr>
          <p:cNvPr id="9" name="图片 8">
            <a:extLst>
              <a:ext uri="{FF2B5EF4-FFF2-40B4-BE49-F238E27FC236}">
                <a16:creationId xmlns:a16="http://schemas.microsoft.com/office/drawing/2014/main" id="{F3DB6329-FBF7-41F9-A5A1-BF08D0D3FCE7}"/>
              </a:ext>
            </a:extLst>
          </p:cNvPr>
          <p:cNvPicPr>
            <a:picLocks noChangeAspect="1"/>
          </p:cNvPicPr>
          <p:nvPr/>
        </p:nvPicPr>
        <p:blipFill>
          <a:blip r:embed="rId7"/>
          <a:stretch>
            <a:fillRect/>
          </a:stretch>
        </p:blipFill>
        <p:spPr>
          <a:xfrm>
            <a:off x="2612409" y="3759247"/>
            <a:ext cx="6586182" cy="869524"/>
          </a:xfrm>
          <a:prstGeom prst="rect">
            <a:avLst/>
          </a:prstGeom>
        </p:spPr>
      </p:pic>
      <p:pic>
        <p:nvPicPr>
          <p:cNvPr id="13" name="图片 12">
            <a:extLst>
              <a:ext uri="{FF2B5EF4-FFF2-40B4-BE49-F238E27FC236}">
                <a16:creationId xmlns:a16="http://schemas.microsoft.com/office/drawing/2014/main" id="{ABD688F5-559F-45F9-B452-7DB8A943F1C2}"/>
              </a:ext>
            </a:extLst>
          </p:cNvPr>
          <p:cNvPicPr>
            <a:picLocks noChangeAspect="1"/>
          </p:cNvPicPr>
          <p:nvPr/>
        </p:nvPicPr>
        <p:blipFill>
          <a:blip r:embed="rId8"/>
          <a:stretch>
            <a:fillRect/>
          </a:stretch>
        </p:blipFill>
        <p:spPr>
          <a:xfrm>
            <a:off x="2612409" y="4740915"/>
            <a:ext cx="6858000" cy="1371600"/>
          </a:xfrm>
          <a:prstGeom prst="rect">
            <a:avLst/>
          </a:prstGeom>
        </p:spPr>
      </p:pic>
    </p:spTree>
    <p:extLst>
      <p:ext uri="{BB962C8B-B14F-4D97-AF65-F5344CB8AC3E}">
        <p14:creationId xmlns:p14="http://schemas.microsoft.com/office/powerpoint/2010/main" val="638350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仓库长期活跃度评估公式的产出与意义</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59C68495-624C-437E-936D-88910B72359E}"/>
              </a:ext>
            </a:extLst>
          </p:cNvPr>
          <p:cNvSpPr txBox="1"/>
          <p:nvPr/>
        </p:nvSpPr>
        <p:spPr>
          <a:xfrm>
            <a:off x="778835" y="1536174"/>
            <a:ext cx="11000095" cy="3785652"/>
          </a:xfrm>
          <a:prstGeom prst="rect">
            <a:avLst/>
          </a:prstGeom>
          <a:noFill/>
        </p:spPr>
        <p:txBody>
          <a:bodyPr wrap="square" rtlCol="0">
            <a:spAutoFit/>
          </a:bodyPr>
          <a:lstStyle/>
          <a:p>
            <a:r>
              <a:rPr lang="zh-CN" altLang="en-US" sz="2000" dirty="0">
                <a:latin typeface="宋体" panose="02010600030101010101" pitchFamily="2" charset="-122"/>
                <a:ea typeface="宋体" panose="02010600030101010101" pitchFamily="2" charset="-122"/>
              </a:rPr>
              <a:t>基于上述内容，本项目</a:t>
            </a:r>
            <a:r>
              <a:rPr lang="zh-CN" altLang="en-US" sz="2000" b="1" dirty="0">
                <a:solidFill>
                  <a:srgbClr val="FF0000"/>
                </a:solidFill>
                <a:latin typeface="宋体" panose="02010600030101010101" pitchFamily="2" charset="-122"/>
                <a:ea typeface="宋体" panose="02010600030101010101" pitchFamily="2" charset="-122"/>
              </a:rPr>
              <a:t>构建了一套面向长期发展潜力的仓库活跃度评估方法</a:t>
            </a:r>
            <a:r>
              <a:rPr lang="zh-CN" altLang="en-US" sz="2000" dirty="0">
                <a:latin typeface="宋体" panose="02010600030101010101" pitchFamily="2" charset="-122"/>
                <a:ea typeface="宋体" panose="02010600030101010101" pitchFamily="2" charset="-122"/>
              </a:rPr>
              <a:t>，使评价结果不仅反映历史规模，更能刻画仓库未来的增长趋势与协作潜力。该评估方法的价值主要体现在以下几个方面：</a:t>
            </a:r>
            <a:endParaRPr lang="en-US" altLang="zh-CN" sz="2000" dirty="0">
              <a:latin typeface="宋体" panose="02010600030101010101" pitchFamily="2" charset="-122"/>
              <a:ea typeface="宋体" panose="02010600030101010101" pitchFamily="2" charset="-122"/>
            </a:endParaRPr>
          </a:p>
          <a:p>
            <a:endParaRPr lang="zh-CN" altLang="en-US"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提升活跃度指标的区分度</a:t>
            </a:r>
            <a:r>
              <a:rPr lang="zh-CN" altLang="en-US" sz="2000" dirty="0">
                <a:latin typeface="宋体" panose="02010600030101010101" pitchFamily="2" charset="-122"/>
                <a:ea typeface="宋体" panose="02010600030101010101" pitchFamily="2" charset="-122"/>
              </a:rPr>
              <a:t>：综合 </a:t>
            </a:r>
            <a:r>
              <a:rPr lang="en-US" altLang="zh-CN" sz="2000" dirty="0">
                <a:latin typeface="宋体" panose="02010600030101010101" pitchFamily="2" charset="-122"/>
                <a:ea typeface="宋体" panose="02010600030101010101" pitchFamily="2" charset="-122"/>
              </a:rPr>
              <a:t>Issue</a:t>
            </a:r>
            <a:r>
              <a:rPr lang="zh-CN" altLang="en-US" sz="2000" dirty="0">
                <a:latin typeface="宋体" panose="02010600030101010101" pitchFamily="2" charset="-122"/>
                <a:ea typeface="宋体" panose="02010600030101010101" pitchFamily="2" charset="-122"/>
              </a:rPr>
              <a:t>、</a:t>
            </a:r>
            <a:r>
              <a:rPr lang="en-US" altLang="zh-CN" sz="2000" dirty="0">
                <a:latin typeface="宋体" panose="02010600030101010101" pitchFamily="2" charset="-122"/>
                <a:ea typeface="宋体" panose="02010600030101010101" pitchFamily="2" charset="-122"/>
              </a:rPr>
              <a:t>Pull Request </a:t>
            </a:r>
            <a:r>
              <a:rPr lang="zh-CN" altLang="en-US" sz="2000" dirty="0">
                <a:latin typeface="宋体" panose="02010600030101010101" pitchFamily="2" charset="-122"/>
                <a:ea typeface="宋体" panose="02010600030101010101" pitchFamily="2" charset="-122"/>
              </a:rPr>
              <a:t>及其交互行为的未来指标，从活动强度、协作密度与稳定性等维度，更精细地区分不同活跃水平的仓库。</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融合未来趋势，构建可解释评分机制</a:t>
            </a:r>
            <a:r>
              <a:rPr lang="zh-CN" altLang="en-US" sz="2000" dirty="0">
                <a:latin typeface="宋体" panose="02010600030101010101" pitchFamily="2" charset="-122"/>
                <a:ea typeface="宋体" panose="02010600030101010101" pitchFamily="2" charset="-122"/>
              </a:rPr>
              <a:t>：基于集成时序预测框架获取未来活动序列，并结合层次分析法（</a:t>
            </a:r>
            <a:r>
              <a:rPr lang="en-US" altLang="zh-CN" sz="2000" dirty="0">
                <a:latin typeface="宋体" panose="02010600030101010101" pitchFamily="2" charset="-122"/>
                <a:ea typeface="宋体" panose="02010600030101010101" pitchFamily="2" charset="-122"/>
              </a:rPr>
              <a:t>AHP</a:t>
            </a:r>
            <a:r>
              <a:rPr lang="zh-CN" altLang="en-US" sz="2000" dirty="0">
                <a:latin typeface="宋体" panose="02010600030101010101" pitchFamily="2" charset="-122"/>
                <a:ea typeface="宋体" panose="02010600030101010101" pitchFamily="2" charset="-122"/>
              </a:rPr>
              <a:t>）确定指标权重，在保证可解释性的前提下构建面向未来的活跃度评分。</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实现不同规模仓库的公平比较与潜力评估</a:t>
            </a:r>
            <a:r>
              <a:rPr lang="zh-CN" altLang="en-US" sz="2000" dirty="0">
                <a:latin typeface="宋体" panose="02010600030101010101" pitchFamily="2" charset="-122"/>
                <a:ea typeface="宋体" panose="02010600030101010101" pitchFamily="2" charset="-122"/>
              </a:rPr>
              <a:t>：通过数据放缩与非线性边际效应建模，弱化规模惯性对高活跃仓库的影响，同时增强中低活跃区间的变化信号，提升潜在成长仓库的可识别性。</a:t>
            </a:r>
          </a:p>
        </p:txBody>
      </p:sp>
    </p:spTree>
    <p:extLst>
      <p:ext uri="{BB962C8B-B14F-4D97-AF65-F5344CB8AC3E}">
        <p14:creationId xmlns:p14="http://schemas.microsoft.com/office/powerpoint/2010/main" val="1510180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en-US" altLang="zh-CN" b="1" dirty="0" err="1">
                    <a:solidFill>
                      <a:prstClr val="white"/>
                    </a:solidFill>
                    <a:latin typeface="微软雅黑" panose="020B0503020204020204" charset="-122"/>
                    <a:ea typeface="微软雅黑" panose="020B0503020204020204" charset="-122"/>
                  </a:rPr>
                  <a:t>CallBack</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7" name="文本框 6">
            <a:extLst>
              <a:ext uri="{FF2B5EF4-FFF2-40B4-BE49-F238E27FC236}">
                <a16:creationId xmlns:a16="http://schemas.microsoft.com/office/drawing/2014/main" id="{DDE33E42-BD8F-4301-9E9F-303F0B53618A}"/>
              </a:ext>
            </a:extLst>
          </p:cNvPr>
          <p:cNvSpPr txBox="1"/>
          <p:nvPr/>
        </p:nvSpPr>
        <p:spPr>
          <a:xfrm>
            <a:off x="887104" y="1139588"/>
            <a:ext cx="10106168" cy="2308324"/>
          </a:xfrm>
          <a:prstGeom prst="rect">
            <a:avLst/>
          </a:prstGeom>
          <a:noFill/>
        </p:spPr>
        <p:txBody>
          <a:bodyPr wrap="square" rtlCol="0">
            <a:spAutoFit/>
          </a:bodyPr>
          <a:lstStyle/>
          <a:p>
            <a:pPr algn="just"/>
            <a:r>
              <a:rPr lang="zh-CN" altLang="en-US" dirty="0">
                <a:latin typeface="Times New Roman" panose="02020603050405020304" pitchFamily="18" charset="0"/>
                <a:ea typeface="宋体" panose="02010600030101010101" pitchFamily="2" charset="-122"/>
                <a:cs typeface="Times New Roman" panose="02020603050405020304" pitchFamily="18" charset="0"/>
              </a:rPr>
              <a:t>基于上述方法与实验结果，我们可以回到最初提出的问题：</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对于一名希望长期投入前端学习与开源参与的开发者而言，哪个项目更具持续投入价值？</a:t>
            </a:r>
            <a:r>
              <a:rPr lang="zh-CN" altLang="en-US" dirty="0">
                <a:latin typeface="Times New Roman" panose="02020603050405020304" pitchFamily="18" charset="0"/>
                <a:ea typeface="宋体" panose="02010600030101010101" pitchFamily="2" charset="-122"/>
                <a:cs typeface="Times New Roman" panose="02020603050405020304" pitchFamily="18" charset="0"/>
              </a:rPr>
              <a:t>如图所示，基于 </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2017 </a:t>
            </a:r>
            <a:r>
              <a:rPr lang="zh-CN" altLang="en-US" b="1" dirty="0">
                <a:latin typeface="Times New Roman" panose="02020603050405020304" pitchFamily="18" charset="0"/>
                <a:ea typeface="宋体" panose="02010600030101010101" pitchFamily="2" charset="-122"/>
                <a:cs typeface="Times New Roman" panose="02020603050405020304" pitchFamily="18" charset="0"/>
              </a:rPr>
              <a:t>年历史数据</a:t>
            </a:r>
            <a:r>
              <a:rPr lang="zh-CN" altLang="en-US" dirty="0">
                <a:latin typeface="Times New Roman" panose="02020603050405020304" pitchFamily="18" charset="0"/>
                <a:ea typeface="宋体" panose="02010600030101010101" pitchFamily="2" charset="-122"/>
                <a:cs typeface="Times New Roman" panose="02020603050405020304" pitchFamily="18" charset="0"/>
              </a:rPr>
              <a:t>对仓库未来活跃度进行评估，</a:t>
            </a:r>
            <a:r>
              <a:rPr lang="en-US" altLang="zh-CN" dirty="0">
                <a:latin typeface="Times New Roman" panose="02020603050405020304" pitchFamily="18" charset="0"/>
                <a:ea typeface="宋体" panose="02010600030101010101" pitchFamily="2" charset="-122"/>
                <a:cs typeface="Times New Roman" panose="02020603050405020304" pitchFamily="18" charset="0"/>
              </a:rPr>
              <a:t>React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的综合评分为 </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95.71</a:t>
            </a:r>
            <a:r>
              <a:rPr lang="zh-CN" altLang="en-US" dirty="0">
                <a:latin typeface="Times New Roman" panose="02020603050405020304" pitchFamily="18" charset="0"/>
                <a:ea typeface="宋体" panose="02010600030101010101" pitchFamily="2" charset="-122"/>
                <a:cs typeface="Times New Roman" panose="02020603050405020304" pitchFamily="18" charset="0"/>
              </a:rPr>
              <a:t>，显著高于 </a:t>
            </a:r>
            <a:r>
              <a:rPr lang="en-US" altLang="zh-CN" dirty="0">
                <a:latin typeface="Times New Roman" panose="02020603050405020304" pitchFamily="18" charset="0"/>
                <a:ea typeface="宋体" panose="02010600030101010101" pitchFamily="2" charset="-122"/>
                <a:cs typeface="Times New Roman" panose="02020603050405020304" pitchFamily="18" charset="0"/>
              </a:rPr>
              <a:t>Vue </a:t>
            </a:r>
            <a:r>
              <a:rPr lang="zh-CN" altLang="en-US" dirty="0">
                <a:latin typeface="Times New Roman" panose="02020603050405020304" pitchFamily="18" charset="0"/>
                <a:ea typeface="宋体" panose="02010600030101010101" pitchFamily="2" charset="-122"/>
                <a:cs typeface="Times New Roman" panose="02020603050405020304" pitchFamily="18" charset="0"/>
              </a:rPr>
              <a:t>的 </a:t>
            </a:r>
            <a:r>
              <a:rPr lang="en-US" altLang="zh-CN" b="1" dirty="0">
                <a:latin typeface="Times New Roman" panose="02020603050405020304" pitchFamily="18" charset="0"/>
                <a:ea typeface="宋体" panose="02010600030101010101" pitchFamily="2" charset="-122"/>
                <a:cs typeface="Times New Roman" panose="02020603050405020304" pitchFamily="18" charset="0"/>
              </a:rPr>
              <a:t>62.79</a:t>
            </a:r>
            <a:r>
              <a:rPr lang="zh-CN" altLang="en-US" dirty="0">
                <a:latin typeface="Times New Roman" panose="02020603050405020304" pitchFamily="18" charset="0"/>
                <a:ea typeface="宋体" panose="02010600030101010101" pitchFamily="2" charset="-122"/>
                <a:cs typeface="Times New Roman" panose="02020603050405020304" pitchFamily="18" charset="0"/>
              </a:rPr>
              <a:t>。因此，本项目会建议选择</a:t>
            </a:r>
            <a:r>
              <a:rPr lang="en-US" altLang="zh-CN" dirty="0">
                <a:latin typeface="Times New Roman" panose="02020603050405020304" pitchFamily="18" charset="0"/>
                <a:ea typeface="宋体" panose="02010600030101010101" pitchFamily="2" charset="-122"/>
                <a:cs typeface="Times New Roman" panose="02020603050405020304" pitchFamily="18" charset="0"/>
              </a:rPr>
              <a:t>React</a:t>
            </a:r>
            <a:r>
              <a:rPr lang="zh-CN" altLang="en-US"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algn="just"/>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a:p>
            <a:pPr algn="just"/>
            <a:r>
              <a:rPr lang="zh-CN" altLang="en-US"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从事后发展来看</a:t>
            </a:r>
            <a:r>
              <a:rPr lang="zh-CN" altLang="en-US" dirty="0">
                <a:latin typeface="Times New Roman" panose="02020603050405020304" pitchFamily="18" charset="0"/>
                <a:ea typeface="宋体" panose="02010600030101010101" pitchFamily="2" charset="-122"/>
                <a:cs typeface="Times New Roman" panose="02020603050405020304" pitchFamily="18" charset="0"/>
              </a:rPr>
              <a:t>，这一评估结果与真实演化趋势具有较高一致性：在随后的多年中，</a:t>
            </a:r>
            <a:r>
              <a:rPr lang="en-US" altLang="zh-CN" dirty="0">
                <a:latin typeface="Times New Roman" panose="02020603050405020304" pitchFamily="18" charset="0"/>
                <a:ea typeface="宋体" panose="02010600030101010101" pitchFamily="2" charset="-122"/>
                <a:cs typeface="Times New Roman" panose="02020603050405020304" pitchFamily="18" charset="0"/>
              </a:rPr>
              <a:t>React </a:t>
            </a:r>
            <a:r>
              <a:rPr lang="zh-CN" altLang="en-US" dirty="0">
                <a:latin typeface="Times New Roman" panose="02020603050405020304" pitchFamily="18" charset="0"/>
                <a:ea typeface="宋体" panose="02010600030101010101" pitchFamily="2" charset="-122"/>
                <a:cs typeface="Times New Roman" panose="02020603050405020304" pitchFamily="18" charset="0"/>
              </a:rPr>
              <a:t>仍持续呈现出较为稳定且周期性的活跃高峰，而 </a:t>
            </a:r>
            <a:r>
              <a:rPr lang="en-US" altLang="zh-CN" dirty="0">
                <a:latin typeface="Times New Roman" panose="02020603050405020304" pitchFamily="18" charset="0"/>
                <a:ea typeface="宋体" panose="02010600030101010101" pitchFamily="2" charset="-122"/>
                <a:cs typeface="Times New Roman" panose="02020603050405020304" pitchFamily="18" charset="0"/>
              </a:rPr>
              <a:t>Vue </a:t>
            </a:r>
            <a:r>
              <a:rPr lang="zh-CN" altLang="en-US" dirty="0">
                <a:latin typeface="Times New Roman" panose="02020603050405020304" pitchFamily="18" charset="0"/>
                <a:ea typeface="宋体" panose="02010600030101010101" pitchFamily="2" charset="-122"/>
                <a:cs typeface="Times New Roman" panose="02020603050405020304" pitchFamily="18" charset="0"/>
              </a:rPr>
              <a:t>的整体活跃度则逐渐趋于平缓。该案例表明，本文提出的活跃度评估方法不仅能够刻画仓库在评估时点的状态差异，也在一定程度上反映了其后续发展趋势，从而验证了评分机制在长期活跃度分析中的有效性。</a:t>
            </a:r>
          </a:p>
        </p:txBody>
      </p:sp>
      <p:grpSp>
        <p:nvGrpSpPr>
          <p:cNvPr id="24" name="组合 23">
            <a:extLst>
              <a:ext uri="{FF2B5EF4-FFF2-40B4-BE49-F238E27FC236}">
                <a16:creationId xmlns:a16="http://schemas.microsoft.com/office/drawing/2014/main" id="{F3FA468D-DAB7-44DB-B15E-EEF85036ABCF}"/>
              </a:ext>
            </a:extLst>
          </p:cNvPr>
          <p:cNvGrpSpPr/>
          <p:nvPr/>
        </p:nvGrpSpPr>
        <p:grpSpPr>
          <a:xfrm>
            <a:off x="6419419" y="3830084"/>
            <a:ext cx="4767721" cy="2073093"/>
            <a:chOff x="7268010" y="2422910"/>
            <a:chExt cx="4767721" cy="2073093"/>
          </a:xfrm>
        </p:grpSpPr>
        <p:grpSp>
          <p:nvGrpSpPr>
            <p:cNvPr id="15" name="组合 14">
              <a:extLst>
                <a:ext uri="{FF2B5EF4-FFF2-40B4-BE49-F238E27FC236}">
                  <a16:creationId xmlns:a16="http://schemas.microsoft.com/office/drawing/2014/main" id="{047C5D24-CBC5-45C3-B280-9FD5B8A4F716}"/>
                </a:ext>
              </a:extLst>
            </p:cNvPr>
            <p:cNvGrpSpPr/>
            <p:nvPr/>
          </p:nvGrpSpPr>
          <p:grpSpPr>
            <a:xfrm>
              <a:off x="7268010" y="2422910"/>
              <a:ext cx="1876567" cy="2073093"/>
              <a:chOff x="7299231" y="2191399"/>
              <a:chExt cx="1876567" cy="2073093"/>
            </a:xfrm>
          </p:grpSpPr>
          <p:grpSp>
            <p:nvGrpSpPr>
              <p:cNvPr id="9" name="组合 8">
                <a:extLst>
                  <a:ext uri="{FF2B5EF4-FFF2-40B4-BE49-F238E27FC236}">
                    <a16:creationId xmlns:a16="http://schemas.microsoft.com/office/drawing/2014/main" id="{5FE3723A-08C6-4940-8FE3-4F18C5A1C872}"/>
                  </a:ext>
                </a:extLst>
              </p:cNvPr>
              <p:cNvGrpSpPr/>
              <p:nvPr/>
            </p:nvGrpSpPr>
            <p:grpSpPr>
              <a:xfrm>
                <a:off x="7505808" y="2615400"/>
                <a:ext cx="1463414" cy="1649092"/>
                <a:chOff x="7350769" y="1801801"/>
                <a:chExt cx="1463414" cy="1649092"/>
              </a:xfrm>
            </p:grpSpPr>
            <p:pic>
              <p:nvPicPr>
                <p:cNvPr id="14" name="图片 13">
                  <a:extLst>
                    <a:ext uri="{FF2B5EF4-FFF2-40B4-BE49-F238E27FC236}">
                      <a16:creationId xmlns:a16="http://schemas.microsoft.com/office/drawing/2014/main" id="{EC2F65C2-1DEE-4ACB-8072-605E31A0D792}"/>
                    </a:ext>
                  </a:extLst>
                </p:cNvPr>
                <p:cNvPicPr>
                  <a:picLocks noChangeAspect="1"/>
                </p:cNvPicPr>
                <p:nvPr/>
              </p:nvPicPr>
              <p:blipFill>
                <a:blip r:embed="rId6"/>
                <a:stretch>
                  <a:fillRect/>
                </a:stretch>
              </p:blipFill>
              <p:spPr>
                <a:xfrm>
                  <a:off x="7350769" y="1801801"/>
                  <a:ext cx="1463414" cy="1463414"/>
                </a:xfrm>
                <a:prstGeom prst="rect">
                  <a:avLst/>
                </a:prstGeom>
              </p:spPr>
            </p:pic>
            <p:pic>
              <p:nvPicPr>
                <p:cNvPr id="5" name="图片 4">
                  <a:extLst>
                    <a:ext uri="{FF2B5EF4-FFF2-40B4-BE49-F238E27FC236}">
                      <a16:creationId xmlns:a16="http://schemas.microsoft.com/office/drawing/2014/main" id="{B76A0DAC-F2BD-47FB-BB0D-B340FFB5FD27}"/>
                    </a:ext>
                  </a:extLst>
                </p:cNvPr>
                <p:cNvPicPr>
                  <a:picLocks noChangeAspect="1"/>
                </p:cNvPicPr>
                <p:nvPr/>
              </p:nvPicPr>
              <p:blipFill>
                <a:blip r:embed="rId7"/>
                <a:stretch>
                  <a:fillRect/>
                </a:stretch>
              </p:blipFill>
              <p:spPr>
                <a:xfrm>
                  <a:off x="7724349" y="2955593"/>
                  <a:ext cx="733425" cy="495300"/>
                </a:xfrm>
                <a:prstGeom prst="rect">
                  <a:avLst/>
                </a:prstGeom>
              </p:spPr>
            </p:pic>
          </p:grpSp>
          <p:sp>
            <p:nvSpPr>
              <p:cNvPr id="23" name="文本框 22">
                <a:extLst>
                  <a:ext uri="{FF2B5EF4-FFF2-40B4-BE49-F238E27FC236}">
                    <a16:creationId xmlns:a16="http://schemas.microsoft.com/office/drawing/2014/main" id="{91AF108B-DD80-4459-B193-D41AABC09308}"/>
                  </a:ext>
                </a:extLst>
              </p:cNvPr>
              <p:cNvSpPr txBox="1"/>
              <p:nvPr/>
            </p:nvSpPr>
            <p:spPr>
              <a:xfrm>
                <a:off x="7299231" y="2191399"/>
                <a:ext cx="1876567" cy="369332"/>
              </a:xfrm>
              <a:prstGeom prst="rect">
                <a:avLst/>
              </a:prstGeom>
              <a:noFill/>
            </p:spPr>
            <p:txBody>
              <a:bodyPr wrap="square" rtlCol="0">
                <a:spAutoFit/>
              </a:bodyPr>
              <a:lstStyle/>
              <a:p>
                <a:r>
                  <a:rPr lang="zh-CN" altLang="en-US" dirty="0">
                    <a:latin typeface="Times New Roman" panose="02020603050405020304" pitchFamily="18" charset="0"/>
                    <a:ea typeface="宋体" panose="02010600030101010101" pitchFamily="2" charset="-122"/>
                    <a:cs typeface="Times New Roman" panose="02020603050405020304" pitchFamily="18" charset="0"/>
                  </a:rPr>
                  <a:t>评估分数：</a:t>
                </a:r>
                <a:r>
                  <a:rPr lang="en-US" altLang="zh-CN" dirty="0">
                    <a:latin typeface="Times New Roman" panose="02020603050405020304" pitchFamily="18" charset="0"/>
                    <a:ea typeface="宋体" panose="02010600030101010101" pitchFamily="2" charset="-122"/>
                    <a:cs typeface="Times New Roman" panose="02020603050405020304" pitchFamily="18" charset="0"/>
                  </a:rPr>
                  <a:t>62.79</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grpSp>
        <p:pic>
          <p:nvPicPr>
            <p:cNvPr id="17" name="图片 16">
              <a:extLst>
                <a:ext uri="{FF2B5EF4-FFF2-40B4-BE49-F238E27FC236}">
                  <a16:creationId xmlns:a16="http://schemas.microsoft.com/office/drawing/2014/main" id="{3A1E2F7D-41D6-4C07-9D41-B5834D0B6DA8}"/>
                </a:ext>
              </a:extLst>
            </p:cNvPr>
            <p:cNvPicPr>
              <a:picLocks noChangeAspect="1"/>
            </p:cNvPicPr>
            <p:nvPr/>
          </p:nvPicPr>
          <p:blipFill>
            <a:blip r:embed="rId8"/>
            <a:stretch>
              <a:fillRect/>
            </a:stretch>
          </p:blipFill>
          <p:spPr>
            <a:xfrm>
              <a:off x="9311581" y="2436094"/>
              <a:ext cx="2724150" cy="1895475"/>
            </a:xfrm>
            <a:prstGeom prst="rect">
              <a:avLst/>
            </a:prstGeom>
          </p:spPr>
        </p:pic>
      </p:grpSp>
      <p:grpSp>
        <p:nvGrpSpPr>
          <p:cNvPr id="22" name="组合 21">
            <a:extLst>
              <a:ext uri="{FF2B5EF4-FFF2-40B4-BE49-F238E27FC236}">
                <a16:creationId xmlns:a16="http://schemas.microsoft.com/office/drawing/2014/main" id="{7F85B68F-087A-4410-BD0B-FFE75FAEDCFB}"/>
              </a:ext>
            </a:extLst>
          </p:cNvPr>
          <p:cNvGrpSpPr/>
          <p:nvPr/>
        </p:nvGrpSpPr>
        <p:grpSpPr>
          <a:xfrm>
            <a:off x="872182" y="3998177"/>
            <a:ext cx="4900401" cy="2051200"/>
            <a:chOff x="872183" y="4146903"/>
            <a:chExt cx="4900401" cy="2051200"/>
          </a:xfrm>
        </p:grpSpPr>
        <p:grpSp>
          <p:nvGrpSpPr>
            <p:cNvPr id="12" name="组合 11">
              <a:extLst>
                <a:ext uri="{FF2B5EF4-FFF2-40B4-BE49-F238E27FC236}">
                  <a16:creationId xmlns:a16="http://schemas.microsoft.com/office/drawing/2014/main" id="{55C3370B-E282-45FC-BC83-610DE6D85B18}"/>
                </a:ext>
              </a:extLst>
            </p:cNvPr>
            <p:cNvGrpSpPr/>
            <p:nvPr/>
          </p:nvGrpSpPr>
          <p:grpSpPr>
            <a:xfrm>
              <a:off x="872183" y="4146903"/>
              <a:ext cx="1876567" cy="2051200"/>
              <a:chOff x="2584748" y="2191399"/>
              <a:chExt cx="1876567" cy="2051200"/>
            </a:xfrm>
          </p:grpSpPr>
          <p:grpSp>
            <p:nvGrpSpPr>
              <p:cNvPr id="8" name="组合 7">
                <a:extLst>
                  <a:ext uri="{FF2B5EF4-FFF2-40B4-BE49-F238E27FC236}">
                    <a16:creationId xmlns:a16="http://schemas.microsoft.com/office/drawing/2014/main" id="{9B1A4B9C-B47E-4652-98B0-30D9E332B1DA}"/>
                  </a:ext>
                </a:extLst>
              </p:cNvPr>
              <p:cNvGrpSpPr/>
              <p:nvPr/>
            </p:nvGrpSpPr>
            <p:grpSpPr>
              <a:xfrm>
                <a:off x="2791325" y="2615400"/>
                <a:ext cx="1463414" cy="1627199"/>
                <a:chOff x="3234877" y="1801801"/>
                <a:chExt cx="1463414" cy="1627199"/>
              </a:xfrm>
            </p:grpSpPr>
            <p:pic>
              <p:nvPicPr>
                <p:cNvPr id="13" name="图片 12">
                  <a:extLst>
                    <a:ext uri="{FF2B5EF4-FFF2-40B4-BE49-F238E27FC236}">
                      <a16:creationId xmlns:a16="http://schemas.microsoft.com/office/drawing/2014/main" id="{FAC0A1AD-8460-4CDB-B8DF-18BB6B48FB89}"/>
                    </a:ext>
                  </a:extLst>
                </p:cNvPr>
                <p:cNvPicPr>
                  <a:picLocks noChangeAspect="1"/>
                </p:cNvPicPr>
                <p:nvPr/>
              </p:nvPicPr>
              <p:blipFill>
                <a:blip r:embed="rId9"/>
                <a:stretch>
                  <a:fillRect/>
                </a:stretch>
              </p:blipFill>
              <p:spPr>
                <a:xfrm>
                  <a:off x="3234877" y="1801801"/>
                  <a:ext cx="1463414" cy="1463414"/>
                </a:xfrm>
                <a:prstGeom prst="rect">
                  <a:avLst/>
                </a:prstGeom>
              </p:spPr>
            </p:pic>
            <p:pic>
              <p:nvPicPr>
                <p:cNvPr id="3" name="图片 2">
                  <a:extLst>
                    <a:ext uri="{FF2B5EF4-FFF2-40B4-BE49-F238E27FC236}">
                      <a16:creationId xmlns:a16="http://schemas.microsoft.com/office/drawing/2014/main" id="{CB3E2C32-8B0B-4854-9F85-C10062135C81}"/>
                    </a:ext>
                  </a:extLst>
                </p:cNvPr>
                <p:cNvPicPr>
                  <a:picLocks noChangeAspect="1"/>
                </p:cNvPicPr>
                <p:nvPr/>
              </p:nvPicPr>
              <p:blipFill>
                <a:blip r:embed="rId10"/>
                <a:stretch>
                  <a:fillRect/>
                </a:stretch>
              </p:blipFill>
              <p:spPr>
                <a:xfrm>
                  <a:off x="3423659" y="2933700"/>
                  <a:ext cx="1085850" cy="495300"/>
                </a:xfrm>
                <a:prstGeom prst="rect">
                  <a:avLst/>
                </a:prstGeom>
              </p:spPr>
            </p:pic>
          </p:grpSp>
          <p:sp>
            <p:nvSpPr>
              <p:cNvPr id="10" name="文本框 9">
                <a:extLst>
                  <a:ext uri="{FF2B5EF4-FFF2-40B4-BE49-F238E27FC236}">
                    <a16:creationId xmlns:a16="http://schemas.microsoft.com/office/drawing/2014/main" id="{500C3457-C462-46C6-8651-7EC62A8B2DBD}"/>
                  </a:ext>
                </a:extLst>
              </p:cNvPr>
              <p:cNvSpPr txBox="1"/>
              <p:nvPr/>
            </p:nvSpPr>
            <p:spPr>
              <a:xfrm>
                <a:off x="2584748" y="2191399"/>
                <a:ext cx="1876567" cy="369332"/>
              </a:xfrm>
              <a:prstGeom prst="rect">
                <a:avLst/>
              </a:prstGeom>
              <a:noFill/>
            </p:spPr>
            <p:txBody>
              <a:bodyPr wrap="square" rtlCol="0">
                <a:spAutoFit/>
              </a:bodyPr>
              <a:lstStyle/>
              <a:p>
                <a:r>
                  <a:rPr lang="zh-CN" altLang="en-US" dirty="0">
                    <a:latin typeface="Times New Roman" panose="02020603050405020304" pitchFamily="18" charset="0"/>
                    <a:ea typeface="宋体" panose="02010600030101010101" pitchFamily="2" charset="-122"/>
                    <a:cs typeface="Times New Roman" panose="02020603050405020304" pitchFamily="18" charset="0"/>
                  </a:rPr>
                  <a:t>评估分数：</a:t>
                </a:r>
                <a:r>
                  <a:rPr lang="en-US" altLang="zh-CN" dirty="0">
                    <a:latin typeface="Times New Roman" panose="02020603050405020304" pitchFamily="18" charset="0"/>
                    <a:ea typeface="宋体" panose="02010600030101010101" pitchFamily="2" charset="-122"/>
                    <a:cs typeface="Times New Roman" panose="02020603050405020304" pitchFamily="18" charset="0"/>
                  </a:rPr>
                  <a:t>95.71</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grpSp>
        <p:pic>
          <p:nvPicPr>
            <p:cNvPr id="19" name="图片 18">
              <a:extLst>
                <a:ext uri="{FF2B5EF4-FFF2-40B4-BE49-F238E27FC236}">
                  <a16:creationId xmlns:a16="http://schemas.microsoft.com/office/drawing/2014/main" id="{F5D63926-3A15-4EE1-88CF-AF94CDB9B7F1}"/>
                </a:ext>
              </a:extLst>
            </p:cNvPr>
            <p:cNvPicPr>
              <a:picLocks noChangeAspect="1"/>
            </p:cNvPicPr>
            <p:nvPr/>
          </p:nvPicPr>
          <p:blipFill>
            <a:blip r:embed="rId11"/>
            <a:stretch>
              <a:fillRect/>
            </a:stretch>
          </p:blipFill>
          <p:spPr>
            <a:xfrm>
              <a:off x="2915084" y="4146903"/>
              <a:ext cx="2857500" cy="1905000"/>
            </a:xfrm>
            <a:prstGeom prst="rect">
              <a:avLst/>
            </a:prstGeom>
          </p:spPr>
        </p:pic>
      </p:grpSp>
    </p:spTree>
    <p:extLst>
      <p:ext uri="{BB962C8B-B14F-4D97-AF65-F5344CB8AC3E}">
        <p14:creationId xmlns:p14="http://schemas.microsoft.com/office/powerpoint/2010/main" val="154602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2" name="文本框 1">
            <a:extLst>
              <a:ext uri="{FF2B5EF4-FFF2-40B4-BE49-F238E27FC236}">
                <a16:creationId xmlns:a16="http://schemas.microsoft.com/office/drawing/2014/main" id="{FD37FD46-3E63-4F85-A15C-01214B32BAD7}"/>
              </a:ext>
            </a:extLst>
          </p:cNvPr>
          <p:cNvSpPr txBox="1"/>
          <p:nvPr/>
        </p:nvSpPr>
        <p:spPr>
          <a:xfrm>
            <a:off x="1914102" y="1915952"/>
            <a:ext cx="8363796" cy="1569660"/>
          </a:xfrm>
          <a:prstGeom prst="rect">
            <a:avLst/>
          </a:prstGeom>
          <a:noFill/>
        </p:spPr>
        <p:txBody>
          <a:bodyPr wrap="square" rtlCol="0">
            <a:spAutoFit/>
          </a:bodyPr>
          <a:lstStyle/>
          <a:p>
            <a:pPr algn="ctr"/>
            <a:endParaRPr lang="en-US" altLang="zh-CN" sz="4800" b="1"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zh-CN" altLang="en-US" sz="4800" b="1" dirty="0">
                <a:latin typeface="Times New Roman" panose="02020603050405020304" pitchFamily="18" charset="0"/>
                <a:ea typeface="宋体" panose="02010600030101010101" pitchFamily="2" charset="-122"/>
                <a:cs typeface="Times New Roman" panose="02020603050405020304" pitchFamily="18" charset="0"/>
              </a:rPr>
              <a:t>总结</a:t>
            </a:r>
            <a:endParaRPr lang="en-US" altLang="zh-CN" sz="48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7290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引入</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grpSp>
        <p:nvGrpSpPr>
          <p:cNvPr id="6" name="组合 5">
            <a:extLst>
              <a:ext uri="{FF2B5EF4-FFF2-40B4-BE49-F238E27FC236}">
                <a16:creationId xmlns:a16="http://schemas.microsoft.com/office/drawing/2014/main" id="{AE208AB9-D278-4A59-A27D-0B0489878148}"/>
              </a:ext>
            </a:extLst>
          </p:cNvPr>
          <p:cNvGrpSpPr/>
          <p:nvPr/>
        </p:nvGrpSpPr>
        <p:grpSpPr>
          <a:xfrm>
            <a:off x="1293386" y="734107"/>
            <a:ext cx="9691577" cy="5970865"/>
            <a:chOff x="1433094" y="783754"/>
            <a:chExt cx="9691577" cy="5970865"/>
          </a:xfrm>
        </p:grpSpPr>
        <p:sp>
          <p:nvSpPr>
            <p:cNvPr id="2" name="文本框 1">
              <a:extLst>
                <a:ext uri="{FF2B5EF4-FFF2-40B4-BE49-F238E27FC236}">
                  <a16:creationId xmlns:a16="http://schemas.microsoft.com/office/drawing/2014/main" id="{404430DA-B3DC-42A5-9685-A1A0668DD122}"/>
                </a:ext>
              </a:extLst>
            </p:cNvPr>
            <p:cNvSpPr txBox="1"/>
            <p:nvPr/>
          </p:nvSpPr>
          <p:spPr>
            <a:xfrm>
              <a:off x="1433094" y="783754"/>
              <a:ext cx="9691577" cy="5970865"/>
            </a:xfrm>
            <a:prstGeom prst="rect">
              <a:avLst/>
            </a:prstGeom>
            <a:noFill/>
          </p:spPr>
          <p:txBody>
            <a:bodyPr wrap="square" rtlCol="0">
              <a:spAutoFit/>
            </a:bodyPr>
            <a:lstStyle/>
            <a:p>
              <a:r>
                <a:rPr lang="en-US" altLang="zh-CN" sz="2400" b="1" dirty="0">
                  <a:latin typeface="宋体" panose="02010600030101010101" pitchFamily="2" charset="-122"/>
                  <a:ea typeface="宋体" panose="02010600030101010101" pitchFamily="2" charset="-122"/>
                </a:rPr>
                <a:t>2017 </a:t>
              </a:r>
              <a:r>
                <a:rPr lang="zh-CN" altLang="en-US" sz="2400" b="1" dirty="0">
                  <a:latin typeface="宋体" panose="02010600030101010101" pitchFamily="2" charset="-122"/>
                  <a:ea typeface="宋体" panose="02010600030101010101" pitchFamily="2" charset="-122"/>
                </a:rPr>
                <a:t>年，前端技术浪潮正盛</a:t>
              </a:r>
              <a:br>
                <a:rPr lang="zh-CN" altLang="en-US" dirty="0"/>
              </a:br>
              <a:r>
                <a:rPr lang="zh-CN" altLang="en-US" dirty="0">
                  <a:latin typeface="宋体" panose="02010600030101010101" pitchFamily="2" charset="-122"/>
                  <a:ea typeface="宋体" panose="02010600030101010101" pitchFamily="2" charset="-122"/>
                </a:rPr>
                <a:t>一名满怀热情的开发者，站在开源社区的入口，试图为自己的前端学习长期投入寻找一个正确的方向。在他的面前，是两个同样活跃、同样耀眼的开源仓库：</a:t>
              </a:r>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endParaRPr lang="en-US" altLang="zh-CN" dirty="0">
                <a:latin typeface="宋体" panose="02010600030101010101" pitchFamily="2" charset="-122"/>
                <a:ea typeface="宋体" panose="02010600030101010101" pitchFamily="2" charset="-122"/>
              </a:endParaRPr>
            </a:p>
            <a:p>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两个社区讨论热烈、提交频繁、关注者持续增长。但问题在于：</a:t>
              </a:r>
              <a:endParaRPr lang="en-US" altLang="zh-CN" dirty="0">
                <a:latin typeface="宋体" panose="02010600030101010101" pitchFamily="2" charset="-122"/>
                <a:ea typeface="宋体" panose="02010600030101010101" pitchFamily="2" charset="-122"/>
              </a:endParaRPr>
            </a:p>
            <a:p>
              <a:br>
                <a:rPr lang="en-US" altLang="zh-CN" dirty="0">
                  <a:latin typeface="宋体" panose="02010600030101010101" pitchFamily="2" charset="-122"/>
                  <a:ea typeface="宋体" panose="02010600030101010101" pitchFamily="2" charset="-122"/>
                </a:rPr>
              </a:br>
              <a:r>
                <a:rPr lang="en-US" altLang="zh-CN" sz="3200" dirty="0">
                  <a:latin typeface="宋体" panose="02010600030101010101" pitchFamily="2" charset="-122"/>
                  <a:ea typeface="宋体" panose="02010600030101010101" pitchFamily="2" charset="-122"/>
                </a:rPr>
                <a:t>  </a:t>
              </a:r>
              <a:r>
                <a:rPr lang="zh-CN" altLang="en-US" sz="3200" b="1" dirty="0">
                  <a:solidFill>
                    <a:srgbClr val="FF0000"/>
                  </a:solidFill>
                  <a:latin typeface="宋体" panose="02010600030101010101" pitchFamily="2" charset="-122"/>
                  <a:ea typeface="宋体" panose="02010600030101010101" pitchFamily="2" charset="-122"/>
                </a:rPr>
                <a:t>眼下的“活跃”，是否意味着未来的“可持续”？</a:t>
              </a:r>
              <a:endParaRPr lang="en-US" altLang="zh-CN" sz="3200" b="1" dirty="0">
                <a:solidFill>
                  <a:srgbClr val="FF0000"/>
                </a:solidFill>
                <a:latin typeface="宋体" panose="02010600030101010101" pitchFamily="2" charset="-122"/>
                <a:ea typeface="宋体" panose="02010600030101010101" pitchFamily="2" charset="-122"/>
              </a:endParaRPr>
            </a:p>
            <a:p>
              <a:endParaRPr lang="zh-CN" altLang="en-US" sz="2400" dirty="0">
                <a:solidFill>
                  <a:srgbClr val="FF0000"/>
                </a:solidFill>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如果未来一年其中一个仓库迅速衰退，</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那么他今天的投入，是否会成为一次高风险的选择？</a:t>
              </a:r>
            </a:p>
            <a:p>
              <a:r>
                <a:rPr lang="zh-CN" altLang="en-US" dirty="0">
                  <a:latin typeface="宋体" panose="02010600030101010101" pitchFamily="2" charset="-122"/>
                  <a:ea typeface="宋体" panose="02010600030101010101" pitchFamily="2" charset="-122"/>
                </a:rPr>
                <a:t>然而，当时的开源生态并没有一个指标，也没有一个针对性的预测方法能够告诉他</a:t>
              </a:r>
              <a:endParaRPr lang="en-US" altLang="zh-CN" dirty="0">
                <a:latin typeface="宋体" panose="02010600030101010101" pitchFamily="2" charset="-122"/>
                <a:ea typeface="宋体" panose="02010600030101010101" pitchFamily="2" charset="-122"/>
              </a:endParaRPr>
            </a:p>
            <a:p>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a:t>
              </a:r>
              <a:r>
                <a:rPr lang="zh-CN" altLang="en-US" sz="3200" b="1" dirty="0">
                  <a:solidFill>
                    <a:srgbClr val="FF0000"/>
                  </a:solidFill>
                  <a:latin typeface="宋体" panose="02010600030101010101" pitchFamily="2" charset="-122"/>
                  <a:ea typeface="宋体" panose="02010600030101010101" pitchFamily="2" charset="-122"/>
                </a:rPr>
                <a:t>哪个仓库在“未来”仍将保持活跃？</a:t>
              </a:r>
              <a:endParaRPr lang="zh-CN" altLang="en-US" sz="3200" dirty="0">
                <a:solidFill>
                  <a:srgbClr val="FF0000"/>
                </a:solidFill>
                <a:latin typeface="宋体" panose="02010600030101010101" pitchFamily="2" charset="-122"/>
                <a:ea typeface="宋体" panose="02010600030101010101" pitchFamily="2" charset="-122"/>
              </a:endParaRPr>
            </a:p>
          </p:txBody>
        </p:sp>
        <p:pic>
          <p:nvPicPr>
            <p:cNvPr id="27" name="图片 26">
              <a:extLst>
                <a:ext uri="{FF2B5EF4-FFF2-40B4-BE49-F238E27FC236}">
                  <a16:creationId xmlns:a16="http://schemas.microsoft.com/office/drawing/2014/main" id="{3C0679E4-97C4-41DE-9C8D-F56BF62C7427}"/>
                </a:ext>
              </a:extLst>
            </p:cNvPr>
            <p:cNvPicPr>
              <a:picLocks noChangeAspect="1"/>
            </p:cNvPicPr>
            <p:nvPr/>
          </p:nvPicPr>
          <p:blipFill>
            <a:blip r:embed="rId6"/>
            <a:stretch>
              <a:fillRect/>
            </a:stretch>
          </p:blipFill>
          <p:spPr>
            <a:xfrm>
              <a:off x="3395057" y="1851448"/>
              <a:ext cx="1463414" cy="1463414"/>
            </a:xfrm>
            <a:prstGeom prst="rect">
              <a:avLst/>
            </a:prstGeom>
          </p:spPr>
        </p:pic>
        <p:pic>
          <p:nvPicPr>
            <p:cNvPr id="28" name="图片 27">
              <a:extLst>
                <a:ext uri="{FF2B5EF4-FFF2-40B4-BE49-F238E27FC236}">
                  <a16:creationId xmlns:a16="http://schemas.microsoft.com/office/drawing/2014/main" id="{0D295FC3-B6A4-4EF9-A09C-988432E409A1}"/>
                </a:ext>
              </a:extLst>
            </p:cNvPr>
            <p:cNvPicPr>
              <a:picLocks noChangeAspect="1"/>
            </p:cNvPicPr>
            <p:nvPr/>
          </p:nvPicPr>
          <p:blipFill>
            <a:blip r:embed="rId7"/>
            <a:stretch>
              <a:fillRect/>
            </a:stretch>
          </p:blipFill>
          <p:spPr>
            <a:xfrm>
              <a:off x="7490477" y="1851448"/>
              <a:ext cx="1463414" cy="1463414"/>
            </a:xfrm>
            <a:prstGeom prst="rect">
              <a:avLst/>
            </a:prstGeom>
          </p:spPr>
        </p:pic>
        <p:sp>
          <p:nvSpPr>
            <p:cNvPr id="3" name="文本框 2">
              <a:extLst>
                <a:ext uri="{FF2B5EF4-FFF2-40B4-BE49-F238E27FC236}">
                  <a16:creationId xmlns:a16="http://schemas.microsoft.com/office/drawing/2014/main" id="{42F6E4AB-4B01-4642-9E54-F77E117A6484}"/>
                </a:ext>
              </a:extLst>
            </p:cNvPr>
            <p:cNvSpPr txBox="1"/>
            <p:nvPr/>
          </p:nvSpPr>
          <p:spPr>
            <a:xfrm>
              <a:off x="3667882" y="3173807"/>
              <a:ext cx="1033642"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REACT</a:t>
              </a:r>
              <a:endParaRPr lang="zh-CN" altLang="en-US" dirty="0">
                <a:latin typeface="Times New Roman" panose="02020603050405020304" pitchFamily="18" charset="0"/>
                <a:cs typeface="Times New Roman" panose="02020603050405020304" pitchFamily="18" charset="0"/>
              </a:endParaRPr>
            </a:p>
          </p:txBody>
        </p:sp>
        <p:sp>
          <p:nvSpPr>
            <p:cNvPr id="4" name="文本框 3">
              <a:extLst>
                <a:ext uri="{FF2B5EF4-FFF2-40B4-BE49-F238E27FC236}">
                  <a16:creationId xmlns:a16="http://schemas.microsoft.com/office/drawing/2014/main" id="{D9975D67-946E-458A-8D60-CA5A82C3503C}"/>
                </a:ext>
              </a:extLst>
            </p:cNvPr>
            <p:cNvSpPr txBox="1"/>
            <p:nvPr/>
          </p:nvSpPr>
          <p:spPr>
            <a:xfrm>
              <a:off x="7887812" y="3165018"/>
              <a:ext cx="668743"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VUE</a:t>
              </a:r>
              <a:endParaRPr lang="zh-CN" alt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556994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3" name="文本框 2">
            <a:extLst>
              <a:ext uri="{FF2B5EF4-FFF2-40B4-BE49-F238E27FC236}">
                <a16:creationId xmlns:a16="http://schemas.microsoft.com/office/drawing/2014/main" id="{5803D902-DCAA-45DC-8E68-2184117F2316}"/>
              </a:ext>
            </a:extLst>
          </p:cNvPr>
          <p:cNvSpPr txBox="1"/>
          <p:nvPr/>
        </p:nvSpPr>
        <p:spPr>
          <a:xfrm>
            <a:off x="793845" y="1133135"/>
            <a:ext cx="10604310" cy="4401205"/>
          </a:xfrm>
          <a:prstGeom prst="rect">
            <a:avLst/>
          </a:prstGeom>
          <a:noFill/>
        </p:spPr>
        <p:txBody>
          <a:bodyPr wrap="square" rtlCol="0">
            <a:spAutoFit/>
          </a:bodyPr>
          <a:lstStyle/>
          <a:p>
            <a:r>
              <a:rPr lang="zh-CN" altLang="en-US" sz="2000" b="1" dirty="0">
                <a:solidFill>
                  <a:srgbClr val="FF0000"/>
                </a:solidFill>
                <a:latin typeface="宋体" panose="02010600030101010101" pitchFamily="2" charset="-122"/>
                <a:ea typeface="宋体" panose="02010600030101010101" pitchFamily="2" charset="-122"/>
              </a:rPr>
              <a:t>创新性</a:t>
            </a:r>
            <a:r>
              <a:rPr lang="zh-CN" altLang="en-US" sz="2000" dirty="0">
                <a:latin typeface="宋体" panose="02010600030101010101" pitchFamily="2" charset="-122"/>
                <a:ea typeface="宋体" panose="02010600030101010101" pitchFamily="2" charset="-122"/>
              </a:rPr>
              <a:t>：在</a:t>
            </a:r>
            <a:r>
              <a:rPr lang="en-US" altLang="zh-CN" sz="2000" dirty="0">
                <a:latin typeface="宋体" panose="02010600030101010101" pitchFamily="2" charset="-122"/>
                <a:ea typeface="宋体" panose="02010600030101010101" pitchFamily="2" charset="-122"/>
              </a:rPr>
              <a:t>stacking</a:t>
            </a:r>
            <a:r>
              <a:rPr lang="zh-CN" altLang="en-US" sz="2000" dirty="0">
                <a:latin typeface="宋体" panose="02010600030101010101" pitchFamily="2" charset="-122"/>
                <a:ea typeface="宋体" panose="02010600030101010101" pitchFamily="2" charset="-122"/>
              </a:rPr>
              <a:t>集成策略中</a:t>
            </a:r>
            <a:r>
              <a:rPr lang="zh-CN" altLang="en-US" sz="2000" b="1" dirty="0">
                <a:latin typeface="宋体" panose="02010600030101010101" pitchFamily="2" charset="-122"/>
                <a:ea typeface="宋体" panose="02010600030101010101" pitchFamily="2" charset="-122"/>
              </a:rPr>
              <a:t>首次</a:t>
            </a:r>
            <a:r>
              <a:rPr lang="zh-CN" altLang="en-US" sz="2000" dirty="0">
                <a:latin typeface="宋体" panose="02010600030101010101" pitchFamily="2" charset="-122"/>
                <a:ea typeface="宋体" panose="02010600030101010101" pitchFamily="2" charset="-122"/>
              </a:rPr>
              <a:t>同时引入门控门控和交叉注意力感知模块，实现对多个前沿时序基模型的有效融合，并提出易用性强，可拓展性强的集成时序预测框架。同时提出首个可解释强，区分度高的活跃度评估公式。</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技术挑战</a:t>
            </a:r>
            <a:r>
              <a:rPr lang="zh-CN" altLang="en-US" sz="2000" dirty="0">
                <a:latin typeface="宋体" panose="02010600030101010101" pitchFamily="2" charset="-122"/>
                <a:ea typeface="宋体" panose="02010600030101010101" pitchFamily="2" charset="-122"/>
              </a:rPr>
              <a:t>：集成策略对比、融合网络设计、注意力感知模块实现、活跃度评估公式数学合理性分析以及结构设计。以上困难皆被一一克服，同时</a:t>
            </a:r>
            <a:r>
              <a:rPr lang="zh-CN" altLang="en-US" sz="2000" b="1" dirty="0">
                <a:solidFill>
                  <a:srgbClr val="FF0000"/>
                </a:solidFill>
                <a:latin typeface="宋体" panose="02010600030101010101" pitchFamily="2" charset="-122"/>
                <a:ea typeface="宋体" panose="02010600030101010101" pitchFamily="2" charset="-122"/>
              </a:rPr>
              <a:t>公式设计相关成果已发表北大核心期刊</a:t>
            </a:r>
            <a:r>
              <a:rPr lang="zh-CN" altLang="en-US" sz="2000" dirty="0">
                <a:latin typeface="宋体" panose="02010600030101010101" pitchFamily="2" charset="-122"/>
                <a:ea typeface="宋体" panose="02010600030101010101" pitchFamily="2" charset="-122"/>
              </a:rPr>
              <a:t>。</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r>
              <a:rPr lang="zh-CN" altLang="en-US" sz="2000" b="1" dirty="0">
                <a:solidFill>
                  <a:srgbClr val="FF0000"/>
                </a:solidFill>
                <a:latin typeface="宋体" panose="02010600030101010101" pitchFamily="2" charset="-122"/>
                <a:ea typeface="宋体" panose="02010600030101010101" pitchFamily="2" charset="-122"/>
              </a:rPr>
              <a:t>应用场景</a:t>
            </a:r>
            <a:r>
              <a:rPr lang="zh-CN" altLang="en-US" sz="2000" dirty="0">
                <a:latin typeface="宋体" panose="02010600030101010101" pitchFamily="2" charset="-122"/>
                <a:ea typeface="宋体" panose="02010600030101010101" pitchFamily="2" charset="-122"/>
              </a:rPr>
              <a:t>：可以通过浏览器插件开发的方式实现如下目标。</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pPr lvl="1"/>
            <a:r>
              <a:rPr lang="en-US" altLang="zh-CN" sz="2000" b="1" dirty="0">
                <a:latin typeface="宋体" panose="02010600030101010101" pitchFamily="2" charset="-122"/>
                <a:ea typeface="宋体" panose="02010600030101010101" pitchFamily="2" charset="-122"/>
              </a:rPr>
              <a:t>- </a:t>
            </a:r>
            <a:r>
              <a:rPr lang="zh-CN" altLang="en-US" sz="2000" b="1" dirty="0">
                <a:latin typeface="宋体" panose="02010600030101010101" pitchFamily="2" charset="-122"/>
                <a:ea typeface="宋体" panose="02010600030101010101" pitchFamily="2" charset="-122"/>
              </a:rPr>
              <a:t>开源参与决策支持</a:t>
            </a:r>
            <a:r>
              <a:rPr lang="zh-CN" altLang="en-US" sz="2000" dirty="0">
                <a:latin typeface="宋体" panose="02010600030101010101" pitchFamily="2" charset="-122"/>
                <a:ea typeface="宋体" panose="02010600030101010101" pitchFamily="2" charset="-122"/>
              </a:rPr>
              <a:t>：帮助贡献者、企业与基金会在资源有限的情况下，识别更具长期发展潜力的项目，优化人力与资金投入。</a:t>
            </a:r>
            <a:endParaRPr lang="en-US" altLang="zh-CN" sz="2000" dirty="0">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pPr lvl="1"/>
            <a:r>
              <a:rPr lang="en-US" altLang="zh-CN" sz="2000" b="1" dirty="0">
                <a:latin typeface="宋体" panose="02010600030101010101" pitchFamily="2" charset="-122"/>
                <a:ea typeface="宋体" panose="02010600030101010101" pitchFamily="2" charset="-122"/>
              </a:rPr>
              <a:t>- </a:t>
            </a:r>
            <a:r>
              <a:rPr lang="zh-CN" altLang="en-US" sz="2000" b="1" dirty="0">
                <a:latin typeface="宋体" panose="02010600030101010101" pitchFamily="2" charset="-122"/>
                <a:ea typeface="宋体" panose="02010600030101010101" pitchFamily="2" charset="-122"/>
              </a:rPr>
              <a:t>项目健康监测与预警</a:t>
            </a:r>
            <a:r>
              <a:rPr lang="zh-CN" altLang="en-US" sz="2000" dirty="0">
                <a:latin typeface="宋体" panose="02010600030101010101" pitchFamily="2" charset="-122"/>
                <a:ea typeface="宋体" panose="02010600030101010101" pitchFamily="2" charset="-122"/>
              </a:rPr>
              <a:t>：辅助仓库维护者及时发现活跃度变化趋势，提前调整项目治理、协作流程或技术路线，提升项目的可持续性。</a:t>
            </a:r>
          </a:p>
        </p:txBody>
      </p:sp>
    </p:spTree>
    <p:extLst>
      <p:ext uri="{BB962C8B-B14F-4D97-AF65-F5344CB8AC3E}">
        <p14:creationId xmlns:p14="http://schemas.microsoft.com/office/powerpoint/2010/main" val="36705537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13">
            <a:extLst>
              <a:ext uri="{FF2B5EF4-FFF2-40B4-BE49-F238E27FC236}">
                <a16:creationId xmlns:a16="http://schemas.microsoft.com/office/drawing/2014/main" id="{F28E73DB-1D35-4675-AB4F-9AE20FC4F6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grpSp>
        <p:nvGrpSpPr>
          <p:cNvPr id="4" name="组合 7">
            <a:extLst>
              <a:ext uri="{FF2B5EF4-FFF2-40B4-BE49-F238E27FC236}">
                <a16:creationId xmlns:a16="http://schemas.microsoft.com/office/drawing/2014/main" id="{C2F1E238-C34C-4300-82ED-0E05D85A982B}"/>
              </a:ext>
            </a:extLst>
          </p:cNvPr>
          <p:cNvGrpSpPr/>
          <p:nvPr/>
        </p:nvGrpSpPr>
        <p:grpSpPr>
          <a:xfrm>
            <a:off x="9264352" y="137610"/>
            <a:ext cx="2697617" cy="750089"/>
            <a:chOff x="8429873" y="-221596"/>
            <a:chExt cx="2697617" cy="750089"/>
          </a:xfrm>
        </p:grpSpPr>
        <p:pic>
          <p:nvPicPr>
            <p:cNvPr id="5" name="图片 4">
              <a:extLst>
                <a:ext uri="{FF2B5EF4-FFF2-40B4-BE49-F238E27FC236}">
                  <a16:creationId xmlns:a16="http://schemas.microsoft.com/office/drawing/2014/main" id="{10073598-6D30-40BD-B337-DE62B4018A9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6" name="图片 31">
              <a:extLst>
                <a:ext uri="{FF2B5EF4-FFF2-40B4-BE49-F238E27FC236}">
                  <a16:creationId xmlns:a16="http://schemas.microsoft.com/office/drawing/2014/main" id="{ECCCA1EE-B5B6-4717-BCFA-EC1C7CA8EDFF}"/>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7" name="文本框 32">
              <a:extLst>
                <a:ext uri="{FF2B5EF4-FFF2-40B4-BE49-F238E27FC236}">
                  <a16:creationId xmlns:a16="http://schemas.microsoft.com/office/drawing/2014/main" id="{43C4BF23-3A98-4C56-9D0C-33F4771CB51D}"/>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8" name="图片 15">
            <a:extLst>
              <a:ext uri="{FF2B5EF4-FFF2-40B4-BE49-F238E27FC236}">
                <a16:creationId xmlns:a16="http://schemas.microsoft.com/office/drawing/2014/main" id="{2EBDBC06-1911-4021-A348-555B52540B50}"/>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2" name="文本框 1">
            <a:extLst>
              <a:ext uri="{FF2B5EF4-FFF2-40B4-BE49-F238E27FC236}">
                <a16:creationId xmlns:a16="http://schemas.microsoft.com/office/drawing/2014/main" id="{3840718F-0893-4504-B6A3-DB6D730FCA89}"/>
              </a:ext>
            </a:extLst>
          </p:cNvPr>
          <p:cNvSpPr txBox="1"/>
          <p:nvPr/>
        </p:nvSpPr>
        <p:spPr>
          <a:xfrm>
            <a:off x="3243816" y="2921168"/>
            <a:ext cx="5704368" cy="1015663"/>
          </a:xfrm>
          <a:prstGeom prst="rect">
            <a:avLst/>
          </a:prstGeom>
          <a:noFill/>
        </p:spPr>
        <p:txBody>
          <a:bodyPr wrap="square" rtlCol="0">
            <a:spAutoFit/>
          </a:bodyPr>
          <a:lstStyle/>
          <a:p>
            <a:pPr algn="ctr"/>
            <a:r>
              <a:rPr lang="en-US" altLang="zh-CN" sz="6000" dirty="0">
                <a:latin typeface="Times New Roman" panose="02020603050405020304" pitchFamily="18" charset="0"/>
                <a:cs typeface="Times New Roman" panose="02020603050405020304" pitchFamily="18" charset="0"/>
              </a:rPr>
              <a:t>THANKS</a:t>
            </a:r>
            <a:endParaRPr lang="zh-CN" altLang="en-US"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823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2" name="文本框 1">
            <a:extLst>
              <a:ext uri="{FF2B5EF4-FFF2-40B4-BE49-F238E27FC236}">
                <a16:creationId xmlns:a16="http://schemas.microsoft.com/office/drawing/2014/main" id="{FD37FD46-3E63-4F85-A15C-01214B32BAD7}"/>
              </a:ext>
            </a:extLst>
          </p:cNvPr>
          <p:cNvSpPr txBox="1"/>
          <p:nvPr/>
        </p:nvSpPr>
        <p:spPr>
          <a:xfrm>
            <a:off x="1914102" y="1704413"/>
            <a:ext cx="8363796" cy="2862322"/>
          </a:xfrm>
          <a:prstGeom prst="rect">
            <a:avLst/>
          </a:prstGeom>
          <a:noFill/>
        </p:spPr>
        <p:txBody>
          <a:bodyPr wrap="square" rtlCol="0">
            <a:spAutoFit/>
          </a:bodyPr>
          <a:lstStyle/>
          <a:p>
            <a:r>
              <a:rPr lang="zh-CN" altLang="en-US" sz="3600" b="1" dirty="0">
                <a:latin typeface="Times New Roman" panose="02020603050405020304" pitchFamily="18" charset="0"/>
                <a:ea typeface="宋体" panose="02010600030101010101" pitchFamily="2" charset="-122"/>
                <a:cs typeface="Times New Roman" panose="02020603050405020304" pitchFamily="18" charset="0"/>
              </a:rPr>
              <a:t>因此，这带出两个关键问题：</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r>
              <a:rPr lang="zh-CN" altLang="en-US" sz="3600" b="1" dirty="0">
                <a:latin typeface="Times New Roman" panose="02020603050405020304" pitchFamily="18" charset="0"/>
                <a:ea typeface="宋体" panose="02010600030101010101" pitchFamily="2" charset="-122"/>
                <a:cs typeface="Times New Roman" panose="02020603050405020304" pitchFamily="18" charset="0"/>
              </a:rPr>
              <a:t>如何得到准确的仓库未来的活动指标？</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r>
              <a:rPr lang="zh-CN" altLang="en-US" sz="3600" b="1" dirty="0">
                <a:latin typeface="Times New Roman" panose="02020603050405020304" pitchFamily="18" charset="0"/>
                <a:ea typeface="宋体" panose="02010600030101010101" pitchFamily="2" charset="-122"/>
                <a:cs typeface="Times New Roman" panose="02020603050405020304" pitchFamily="18" charset="0"/>
              </a:rPr>
              <a:t>如何基于未来的指标评估仓库的活跃度？</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56423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7">
            <a:extLst>
              <a:ext uri="{FF2B5EF4-FFF2-40B4-BE49-F238E27FC236}">
                <a16:creationId xmlns:a16="http://schemas.microsoft.com/office/drawing/2014/main" id="{9106B273-36E8-489A-AC23-1D3AEDF83CA0}"/>
              </a:ext>
            </a:extLst>
          </p:cNvPr>
          <p:cNvGrpSpPr/>
          <p:nvPr/>
        </p:nvGrpSpPr>
        <p:grpSpPr>
          <a:xfrm>
            <a:off x="9264352" y="137610"/>
            <a:ext cx="2697617" cy="750089"/>
            <a:chOff x="8429873" y="-221596"/>
            <a:chExt cx="2697617" cy="750089"/>
          </a:xfrm>
        </p:grpSpPr>
        <p:pic>
          <p:nvPicPr>
            <p:cNvPr id="6" name="图片 4">
              <a:extLst>
                <a:ext uri="{FF2B5EF4-FFF2-40B4-BE49-F238E27FC236}">
                  <a16:creationId xmlns:a16="http://schemas.microsoft.com/office/drawing/2014/main" id="{6678B1C6-1C66-4FA6-8A9C-B442F3F778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8509" t="9177" r="29821" b="46264"/>
            <a:stretch>
              <a:fillRect/>
            </a:stretch>
          </p:blipFill>
          <p:spPr>
            <a:xfrm>
              <a:off x="8429873" y="-221596"/>
              <a:ext cx="762472" cy="750089"/>
            </a:xfrm>
            <a:prstGeom prst="rect">
              <a:avLst/>
            </a:prstGeom>
          </p:spPr>
        </p:pic>
        <p:pic>
          <p:nvPicPr>
            <p:cNvPr id="7" name="图片 31">
              <a:extLst>
                <a:ext uri="{FF2B5EF4-FFF2-40B4-BE49-F238E27FC236}">
                  <a16:creationId xmlns:a16="http://schemas.microsoft.com/office/drawing/2014/main" id="{3E0CB98B-A8BF-4E73-AD4A-F5F4300421D2}"/>
                </a:ext>
              </a:extLst>
            </p:cNvPr>
            <p:cNvPicPr>
              <a:picLocks noChangeAspect="1"/>
            </p:cNvPicPr>
            <p:nvPr/>
          </p:nvPicPr>
          <p:blipFill rotWithShape="1">
            <a:blip r:embed="rId4">
              <a:extLst>
                <a:ext uri="{28A0092B-C50C-407E-A947-70E740481C1C}">
                  <a14:useLocalDpi xmlns:a14="http://schemas.microsoft.com/office/drawing/2010/main" val="0"/>
                </a:ext>
              </a:extLst>
            </a:blip>
            <a:srcRect l="7842" t="53372" r="10501" b="26515"/>
            <a:stretch>
              <a:fillRect/>
            </a:stretch>
          </p:blipFill>
          <p:spPr>
            <a:xfrm>
              <a:off x="9212800" y="-152321"/>
              <a:ext cx="1707735" cy="357596"/>
            </a:xfrm>
            <a:prstGeom prst="rect">
              <a:avLst/>
            </a:prstGeom>
          </p:spPr>
        </p:pic>
        <p:sp>
          <p:nvSpPr>
            <p:cNvPr id="8" name="文本框 32">
              <a:extLst>
                <a:ext uri="{FF2B5EF4-FFF2-40B4-BE49-F238E27FC236}">
                  <a16:creationId xmlns:a16="http://schemas.microsoft.com/office/drawing/2014/main" id="{BDC10A89-34F0-420C-864B-BFF59EBA6C22}"/>
                </a:ext>
              </a:extLst>
            </p:cNvPr>
            <p:cNvSpPr txBox="1"/>
            <p:nvPr/>
          </p:nvSpPr>
          <p:spPr>
            <a:xfrm>
              <a:off x="9192345" y="192951"/>
              <a:ext cx="1935145" cy="235706"/>
            </a:xfrm>
            <a:prstGeom prst="rect">
              <a:avLst/>
            </a:prstGeom>
            <a:noFill/>
          </p:spPr>
          <p:txBody>
            <a:bodyPr wrap="none" rtlCol="0">
              <a:spAutoFit/>
            </a:bodyPr>
            <a:lstStyle/>
            <a:p>
              <a:pPr algn="l">
                <a:lnSpc>
                  <a:spcPct val="130000"/>
                </a:lnSpc>
              </a:pPr>
              <a:r>
                <a:rPr lang="en-US" altLang="zh-CN" sz="800" b="1" dirty="0">
                  <a:solidFill>
                    <a:srgbClr val="B70031"/>
                  </a:solidFill>
                  <a:latin typeface="Arial" panose="020B0604020202020204" pitchFamily="34" charset="0"/>
                  <a:cs typeface="Arial" panose="020B0604020202020204" pitchFamily="34" charset="0"/>
                </a:rPr>
                <a:t>EAST CHINA NORMAL UNIVERSITY</a:t>
              </a:r>
              <a:endParaRPr lang="zh-CN" altLang="en-US" sz="800" b="1" dirty="0">
                <a:solidFill>
                  <a:srgbClr val="B70031"/>
                </a:solidFill>
                <a:latin typeface="Arial" panose="020B0604020202020204" pitchFamily="34" charset="0"/>
                <a:cs typeface="Arial" panose="020B0604020202020204" pitchFamily="34" charset="0"/>
              </a:endParaRPr>
            </a:p>
          </p:txBody>
        </p:sp>
      </p:grpSp>
      <p:pic>
        <p:nvPicPr>
          <p:cNvPr id="9" name="图片 15">
            <a:extLst>
              <a:ext uri="{FF2B5EF4-FFF2-40B4-BE49-F238E27FC236}">
                <a16:creationId xmlns:a16="http://schemas.microsoft.com/office/drawing/2014/main" id="{37646AAD-A00D-41B3-B04D-F2F46F88761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47169" y="6245050"/>
            <a:ext cx="3579594" cy="493737"/>
          </a:xfrm>
          <a:prstGeom prst="rect">
            <a:avLst/>
          </a:prstGeom>
        </p:spPr>
      </p:pic>
      <p:sp>
        <p:nvSpPr>
          <p:cNvPr id="2" name="文本框 1">
            <a:extLst>
              <a:ext uri="{FF2B5EF4-FFF2-40B4-BE49-F238E27FC236}">
                <a16:creationId xmlns:a16="http://schemas.microsoft.com/office/drawing/2014/main" id="{FD37FD46-3E63-4F85-A15C-01214B32BAD7}"/>
              </a:ext>
            </a:extLst>
          </p:cNvPr>
          <p:cNvSpPr txBox="1"/>
          <p:nvPr/>
        </p:nvSpPr>
        <p:spPr>
          <a:xfrm>
            <a:off x="1914102" y="2420920"/>
            <a:ext cx="8363796" cy="1754326"/>
          </a:xfrm>
          <a:prstGeom prst="rect">
            <a:avLst/>
          </a:prstGeom>
          <a:noFill/>
        </p:spPr>
        <p:txBody>
          <a:bodyPr wrap="square" rtlCol="0">
            <a:spAutoFit/>
          </a:bodyPr>
          <a:lstStyle/>
          <a:p>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r>
              <a:rPr lang="zh-CN" altLang="en-US" sz="3600" b="1" dirty="0">
                <a:latin typeface="Times New Roman" panose="02020603050405020304" pitchFamily="18" charset="0"/>
                <a:ea typeface="宋体" panose="02010600030101010101" pitchFamily="2" charset="-122"/>
                <a:cs typeface="Times New Roman" panose="02020603050405020304" pitchFamily="18" charset="0"/>
              </a:rPr>
              <a:t>如何得到准确的仓库未来的活动指标？</a:t>
            </a: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Tx/>
              <a:buAutoNum type="arabicPeriod"/>
            </a:pPr>
            <a:endParaRPr lang="en-US" altLang="zh-CN" sz="3600" b="1"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64599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数据获取</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BEA60558-80CC-458A-984C-7E5CA2C71399}"/>
              </a:ext>
            </a:extLst>
          </p:cNvPr>
          <p:cNvSpPr txBox="1"/>
          <p:nvPr/>
        </p:nvSpPr>
        <p:spPr>
          <a:xfrm>
            <a:off x="1283802" y="1198040"/>
            <a:ext cx="9990161" cy="5139869"/>
          </a:xfrm>
          <a:prstGeom prst="rect">
            <a:avLst/>
          </a:prstGeom>
          <a:noFill/>
        </p:spPr>
        <p:txBody>
          <a:bodyPr wrap="square" rtlCol="0">
            <a:spAutoFit/>
          </a:bodyPr>
          <a:lstStyle/>
          <a:p>
            <a:pPr algn="just"/>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本项目考虑基于前沿时序模型预测仓库未来活动指标。所有时间序列预测任务均依赖于高质量的历史数据，因此本项目针对目标仓库的历史数据基于</a:t>
            </a:r>
            <a:r>
              <a:rPr lang="en-US" altLang="zh-CN" sz="2400" b="1" dirty="0" err="1">
                <a:solidFill>
                  <a:srgbClr val="FF0000"/>
                </a:solidFill>
                <a:latin typeface="Times New Roman" panose="02020603050405020304" pitchFamily="18" charset="0"/>
                <a:ea typeface="宋体" panose="02010600030101010101" pitchFamily="2" charset="-122"/>
                <a:cs typeface="Times New Roman" panose="02020603050405020304" pitchFamily="18" charset="0"/>
              </a:rPr>
              <a:t>OpenDigger</a:t>
            </a:r>
            <a:r>
              <a:rPr lang="zh-CN" altLang="en-US" sz="24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开源软件生态数据分析挖掘平台</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进行系统采集与整理。</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lgn="just"/>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在数据清洗与预处理完成后，形成了覆盖范围广、结构完整的仓库活动时间序列数据集。下，这里从语言类型（</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Language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）、许可证类型（</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License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 以及 用户类型（</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User Type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 三个角度进行说明：</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Tx/>
              <a:buChar char="-"/>
            </a:pPr>
            <a:r>
              <a:rPr lang="en-US"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Language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：涵盖</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JavaScript, Python, Java, C, C++, Go</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等等语言类型，总的语言类型数目超过</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40</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，能够涵盖彼时大多数类型的</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GitHub</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仓库语言类型。</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Tx/>
              <a:buChar char="-"/>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Tx/>
              <a:buChar char="-"/>
            </a:pPr>
            <a:r>
              <a:rPr lang="en-US" altLang="zh-CN"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License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：涵盖</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MIT, Apache 2.0, BSD 3-Clause, Creative Commons Zero v1.0 Universal</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等许可证类型，总许可证类别共</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19</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种。</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Tx/>
              <a:buChar char="-"/>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Tx/>
              <a:buChar char="-"/>
            </a:pPr>
            <a:r>
              <a:rPr lang="en-US" altLang="zh-CN" sz="2000" b="1" dirty="0" err="1">
                <a:solidFill>
                  <a:srgbClr val="FF0000"/>
                </a:solidFill>
                <a:latin typeface="Times New Roman" panose="02020603050405020304" pitchFamily="18" charset="0"/>
                <a:ea typeface="宋体" panose="02010600030101010101" pitchFamily="2" charset="-122"/>
                <a:cs typeface="Times New Roman" panose="02020603050405020304" pitchFamily="18" charset="0"/>
              </a:rPr>
              <a:t>User_type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：本文将</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user_type</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分为两种类型，分别是‘组织’用户和‘个人’用户，在本数据集种，二者的占比分为</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62.6%</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37.4%</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77624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开源仓库活动指标常见问题</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grpSp>
        <p:nvGrpSpPr>
          <p:cNvPr id="3" name="组合 2">
            <a:extLst>
              <a:ext uri="{FF2B5EF4-FFF2-40B4-BE49-F238E27FC236}">
                <a16:creationId xmlns:a16="http://schemas.microsoft.com/office/drawing/2014/main" id="{562B8345-271C-4FAE-A3E9-26B54559939D}"/>
              </a:ext>
            </a:extLst>
          </p:cNvPr>
          <p:cNvGrpSpPr/>
          <p:nvPr/>
        </p:nvGrpSpPr>
        <p:grpSpPr>
          <a:xfrm>
            <a:off x="1345533" y="1817295"/>
            <a:ext cx="9500934" cy="4743246"/>
            <a:chOff x="908120" y="1334546"/>
            <a:chExt cx="10326442" cy="4796090"/>
          </a:xfrm>
        </p:grpSpPr>
        <p:sp>
          <p:nvSpPr>
            <p:cNvPr id="2" name="文本框 1">
              <a:extLst>
                <a:ext uri="{FF2B5EF4-FFF2-40B4-BE49-F238E27FC236}">
                  <a16:creationId xmlns:a16="http://schemas.microsoft.com/office/drawing/2014/main" id="{F9C3777F-E621-441E-8D82-42F21824200E}"/>
                </a:ext>
              </a:extLst>
            </p:cNvPr>
            <p:cNvSpPr txBox="1"/>
            <p:nvPr/>
          </p:nvSpPr>
          <p:spPr>
            <a:xfrm>
              <a:off x="1165079" y="1334547"/>
              <a:ext cx="4641273" cy="646331"/>
            </a:xfrm>
            <a:prstGeom prst="rect">
              <a:avLst/>
            </a:prstGeom>
            <a:noFill/>
            <a:ln w="19050">
              <a:solidFill>
                <a:schemeClr val="accent6">
                  <a:lumMod val="60000"/>
                  <a:lumOff val="40000"/>
                </a:schemeClr>
              </a:solidFill>
            </a:ln>
          </p:spPr>
          <p:txBody>
            <a:bodyPr wrap="square" rtlCol="0">
              <a:spAutoFit/>
            </a:bodyPr>
            <a:lstStyle/>
            <a:p>
              <a:pPr algn="ctr"/>
              <a:r>
                <a:rPr lang="zh-CN" altLang="en-US" dirty="0">
                  <a:latin typeface="Times New Roman" panose="02020603050405020304" pitchFamily="18" charset="0"/>
                  <a:ea typeface="宋体" panose="02010600030101010101" pitchFamily="2" charset="-122"/>
                  <a:cs typeface="Times New Roman" panose="02020603050405020304" pitchFamily="18" charset="0"/>
                </a:rPr>
                <a:t>偏态分布实例</a:t>
              </a:r>
              <a:r>
                <a:rPr lang="en-US" altLang="zh-CN" dirty="0">
                  <a:latin typeface="Times New Roman" panose="02020603050405020304" pitchFamily="18" charset="0"/>
                  <a:ea typeface="宋体" panose="02010600030101010101" pitchFamily="2" charset="-122"/>
                  <a:cs typeface="Times New Roman" panose="02020603050405020304" pitchFamily="18" charset="0"/>
                </a:rPr>
                <a:t>: GitHub</a:t>
              </a:r>
              <a:r>
                <a:rPr lang="zh-CN" altLang="en-US" dirty="0">
                  <a:latin typeface="Times New Roman" panose="02020603050405020304" pitchFamily="18" charset="0"/>
                  <a:ea typeface="宋体" panose="02010600030101010101" pitchFamily="2" charset="-122"/>
                  <a:cs typeface="Times New Roman" panose="02020603050405020304" pitchFamily="18" charset="0"/>
                </a:rPr>
                <a:t>仓库</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en-US" altLang="zh-CN" dirty="0">
                  <a:latin typeface="Times New Roman" panose="02020603050405020304" pitchFamily="18" charset="0"/>
                  <a:ea typeface="宋体" panose="02010600030101010101" pitchFamily="2" charset="-122"/>
                  <a:cs typeface="Times New Roman" panose="02020603050405020304" pitchFamily="18" charset="0"/>
                </a:rPr>
                <a:t>Significant-Gravitas/</a:t>
              </a:r>
              <a:r>
                <a:rPr lang="en-US" altLang="zh-CN" dirty="0" err="1">
                  <a:latin typeface="Times New Roman" panose="02020603050405020304" pitchFamily="18" charset="0"/>
                  <a:ea typeface="宋体" panose="02010600030101010101" pitchFamily="2" charset="-122"/>
                  <a:cs typeface="Times New Roman" panose="02020603050405020304" pitchFamily="18" charset="0"/>
                </a:rPr>
                <a:t>AutoGPT</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5" name="图片 4">
              <a:extLst>
                <a:ext uri="{FF2B5EF4-FFF2-40B4-BE49-F238E27FC236}">
                  <a16:creationId xmlns:a16="http://schemas.microsoft.com/office/drawing/2014/main" id="{C25C7585-43FA-404D-A622-A7CE16D0839F}"/>
                </a:ext>
              </a:extLst>
            </p:cNvPr>
            <p:cNvPicPr>
              <a:picLocks noChangeAspect="1"/>
            </p:cNvPicPr>
            <p:nvPr/>
          </p:nvPicPr>
          <p:blipFill>
            <a:blip r:embed="rId6"/>
            <a:stretch>
              <a:fillRect/>
            </a:stretch>
          </p:blipFill>
          <p:spPr>
            <a:xfrm>
              <a:off x="908120" y="2202872"/>
              <a:ext cx="5155190" cy="3927764"/>
            </a:xfrm>
            <a:prstGeom prst="rect">
              <a:avLst/>
            </a:prstGeom>
          </p:spPr>
        </p:pic>
        <p:sp>
          <p:nvSpPr>
            <p:cNvPr id="18" name="文本框 17">
              <a:extLst>
                <a:ext uri="{FF2B5EF4-FFF2-40B4-BE49-F238E27FC236}">
                  <a16:creationId xmlns:a16="http://schemas.microsoft.com/office/drawing/2014/main" id="{4AB16398-177D-432A-94EC-EB9D8F53FD3E}"/>
                </a:ext>
              </a:extLst>
            </p:cNvPr>
            <p:cNvSpPr txBox="1"/>
            <p:nvPr/>
          </p:nvSpPr>
          <p:spPr>
            <a:xfrm>
              <a:off x="6475525" y="1334546"/>
              <a:ext cx="4641273" cy="646331"/>
            </a:xfrm>
            <a:prstGeom prst="rect">
              <a:avLst/>
            </a:prstGeom>
            <a:noFill/>
            <a:ln w="19050">
              <a:solidFill>
                <a:schemeClr val="accent6">
                  <a:lumMod val="60000"/>
                  <a:lumOff val="40000"/>
                </a:schemeClr>
              </a:solidFill>
            </a:ln>
          </p:spPr>
          <p:txBody>
            <a:bodyPr wrap="square" rtlCol="0">
              <a:spAutoFit/>
            </a:bodyPr>
            <a:lstStyle/>
            <a:p>
              <a:pPr algn="ctr"/>
              <a:r>
                <a:rPr lang="zh-CN" altLang="en-US" dirty="0">
                  <a:latin typeface="Times New Roman" panose="02020603050405020304" pitchFamily="18" charset="0"/>
                  <a:ea typeface="宋体" panose="02010600030101010101" pitchFamily="2" charset="-122"/>
                  <a:cs typeface="Times New Roman" panose="02020603050405020304" pitchFamily="18" charset="0"/>
                </a:rPr>
                <a:t>人为因素实例</a:t>
              </a:r>
              <a:r>
                <a:rPr lang="en-US" altLang="zh-CN" dirty="0">
                  <a:latin typeface="Times New Roman" panose="02020603050405020304" pitchFamily="18" charset="0"/>
                  <a:ea typeface="宋体" panose="02010600030101010101" pitchFamily="2" charset="-122"/>
                  <a:cs typeface="Times New Roman" panose="02020603050405020304" pitchFamily="18" charset="0"/>
                </a:rPr>
                <a:t>: GitHub</a:t>
              </a:r>
              <a:r>
                <a:rPr lang="zh-CN" altLang="en-US" dirty="0">
                  <a:latin typeface="Times New Roman" panose="02020603050405020304" pitchFamily="18" charset="0"/>
                  <a:ea typeface="宋体" panose="02010600030101010101" pitchFamily="2" charset="-122"/>
                  <a:cs typeface="Times New Roman" panose="02020603050405020304" pitchFamily="18" charset="0"/>
                </a:rPr>
                <a:t>仓库</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en-US" altLang="zh-CN" dirty="0">
                  <a:latin typeface="Times New Roman" panose="02020603050405020304" pitchFamily="18" charset="0"/>
                  <a:ea typeface="宋体" panose="02010600030101010101" pitchFamily="2" charset="-122"/>
                  <a:cs typeface="Times New Roman" panose="02020603050405020304" pitchFamily="18" charset="0"/>
                </a:rPr>
                <a:t>Homebrew/legacy-homebrew</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9" name="图片 8">
              <a:extLst>
                <a:ext uri="{FF2B5EF4-FFF2-40B4-BE49-F238E27FC236}">
                  <a16:creationId xmlns:a16="http://schemas.microsoft.com/office/drawing/2014/main" id="{1662CF96-7FA7-4033-BA65-D16209A7D0F2}"/>
                </a:ext>
              </a:extLst>
            </p:cNvPr>
            <p:cNvPicPr>
              <a:picLocks noChangeAspect="1"/>
            </p:cNvPicPr>
            <p:nvPr/>
          </p:nvPicPr>
          <p:blipFill>
            <a:blip r:embed="rId7"/>
            <a:stretch>
              <a:fillRect/>
            </a:stretch>
          </p:blipFill>
          <p:spPr>
            <a:xfrm>
              <a:off x="6417584" y="2070611"/>
              <a:ext cx="4816978" cy="4060025"/>
            </a:xfrm>
            <a:prstGeom prst="rect">
              <a:avLst/>
            </a:prstGeom>
          </p:spPr>
        </p:pic>
      </p:grpSp>
      <p:sp>
        <p:nvSpPr>
          <p:cNvPr id="4" name="文本框 3">
            <a:extLst>
              <a:ext uri="{FF2B5EF4-FFF2-40B4-BE49-F238E27FC236}">
                <a16:creationId xmlns:a16="http://schemas.microsoft.com/office/drawing/2014/main" id="{59C68495-624C-437E-936D-88910B72359E}"/>
              </a:ext>
            </a:extLst>
          </p:cNvPr>
          <p:cNvSpPr txBox="1"/>
          <p:nvPr/>
        </p:nvSpPr>
        <p:spPr>
          <a:xfrm>
            <a:off x="1345533" y="897157"/>
            <a:ext cx="9500934" cy="830997"/>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但是许多仓库的时序走向，缺乏周期性，规律性，人为因素影响大。如下图所示。那么如何尽可能的预测准确的仓库活动指标呢？</a:t>
            </a:r>
          </a:p>
        </p:txBody>
      </p:sp>
    </p:spTree>
    <p:extLst>
      <p:ext uri="{BB962C8B-B14F-4D97-AF65-F5344CB8AC3E}">
        <p14:creationId xmlns:p14="http://schemas.microsoft.com/office/powerpoint/2010/main" val="3284385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开源仓库活动指标预测解决方案</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59C68495-624C-437E-936D-88910B72359E}"/>
              </a:ext>
            </a:extLst>
          </p:cNvPr>
          <p:cNvSpPr txBox="1"/>
          <p:nvPr/>
        </p:nvSpPr>
        <p:spPr>
          <a:xfrm>
            <a:off x="708954" y="984802"/>
            <a:ext cx="11000095" cy="5940088"/>
          </a:xfrm>
          <a:prstGeom prst="rect">
            <a:avLst/>
          </a:prstGeom>
          <a:noFill/>
        </p:spPr>
        <p:txBody>
          <a:bodyPr wrap="square" rtlCol="0">
            <a:spAutoFit/>
          </a:bodyPr>
          <a:lstStyle/>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本项目针对开源仓库的数据特性的解决思路是：</a:t>
            </a:r>
            <a:r>
              <a:rPr lang="zh-CN" altLang="en-US"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不依赖单一模型，而是通过动态集成，让不同模型在各自擅长的场景中发挥作用</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具体而言，整体解决方案包含以下三个关键步骤：</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AutoNum type="arabicPeriod"/>
            </a:pP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多模型协同建模：</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不同时间序列模型对数据模式的预测能力存在差异。例如</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DLinear</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更适合刻画线性趋势，而 </a:t>
            </a:r>
            <a:r>
              <a:rPr lang="en-US" altLang="zh-CN" sz="2000" dirty="0" err="1">
                <a:latin typeface="Times New Roman" panose="02020603050405020304" pitchFamily="18" charset="0"/>
                <a:ea typeface="宋体" panose="02010600030101010101" pitchFamily="2" charset="-122"/>
                <a:cs typeface="Times New Roman" panose="02020603050405020304" pitchFamily="18" charset="0"/>
              </a:rPr>
              <a:t>PatchTST</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在建模复杂的非线性变化方面表现更优。本文同时引入多种基模型，使其分别捕捉时序数据中的不同结构特征。</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AutoNum type="arabicPeriod"/>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FontTx/>
              <a:buAutoNum type="arabicPeriod"/>
            </a:pP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注意力感知与长期依赖建模：</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通过引入注意力感知模块，对历史序列与预测窗口之间的关联关系进行建模，从而提取长期依赖信息，为后续的融合过程提供上下文依据。</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FontTx/>
              <a:buAutoNum type="arabicPeriod"/>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FontTx/>
              <a:buAutoNum type="arabicPeriod"/>
            </a:pP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动态集成与权重自适应：</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基于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stacking </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集成思想，构建门控网络对各基模型的预测结果进行动态加权。该门控网络能够在预测窗口的不同时间步上，自适应地调整各模型的权重分配。</a:t>
            </a:r>
          </a:p>
          <a:p>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在上述机制下，仓库的活动指标不再由单一模型给出，而是由</a:t>
            </a:r>
            <a:r>
              <a:rPr lang="zh-CN" altLang="en-US" sz="2000" b="1"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多个“专家模型”共同参与预测</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。门控网络综合历史信息与模型输出，在预测窗口的每一步上判断更可信的模型组合，最终得到更加稳定且具有鲁棒性的预测结果。下张内容展示了本文所提框架的工作结构图。</a:t>
            </a:r>
          </a:p>
          <a:p>
            <a:pPr marL="457200" indent="-457200">
              <a:buFontTx/>
              <a:buAutoNum type="arabicPeriod"/>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FontTx/>
              <a:buAutoNum type="arabicPeriod"/>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marL="457200" indent="-457200">
              <a:buFontTx/>
              <a:buAutoNum type="arabicPeriod"/>
            </a:pPr>
            <a:endParaRPr lang="zh-CN" altLang="en-US" sz="20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62066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4" name="图片 573">
            <a:extLst>
              <a:ext uri="{FF2B5EF4-FFF2-40B4-BE49-F238E27FC236}">
                <a16:creationId xmlns:a16="http://schemas.microsoft.com/office/drawing/2014/main" id="{394A31A0-D062-4590-8BCF-D5FA523305EC}"/>
              </a:ext>
            </a:extLst>
          </p:cNvPr>
          <p:cNvPicPr>
            <a:picLocks noChangeAspect="1"/>
          </p:cNvPicPr>
          <p:nvPr/>
        </p:nvPicPr>
        <p:blipFill>
          <a:blip r:embed="rId3"/>
          <a:stretch>
            <a:fillRect/>
          </a:stretch>
        </p:blipFill>
        <p:spPr>
          <a:xfrm>
            <a:off x="261297" y="246435"/>
            <a:ext cx="11669405" cy="6365130"/>
          </a:xfrm>
          <a:prstGeom prst="rect">
            <a:avLst/>
          </a:prstGeom>
        </p:spPr>
      </p:pic>
    </p:spTree>
    <p:extLst>
      <p:ext uri="{BB962C8B-B14F-4D97-AF65-F5344CB8AC3E}">
        <p14:creationId xmlns:p14="http://schemas.microsoft.com/office/powerpoint/2010/main" val="2059141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a:extLst>
              <a:ext uri="{FF2B5EF4-FFF2-40B4-BE49-F238E27FC236}">
                <a16:creationId xmlns:a16="http://schemas.microsoft.com/office/drawing/2014/main" id="{899F4DDD-1079-42CF-9CBB-1621AC7EA09A}"/>
              </a:ext>
            </a:extLst>
          </p:cNvPr>
          <p:cNvGrpSpPr/>
          <p:nvPr/>
        </p:nvGrpSpPr>
        <p:grpSpPr>
          <a:xfrm>
            <a:off x="0" y="0"/>
            <a:ext cx="12192004" cy="734108"/>
            <a:chOff x="-281344" y="-71120"/>
            <a:chExt cx="12625748" cy="734108"/>
          </a:xfrm>
        </p:grpSpPr>
        <p:grpSp>
          <p:nvGrpSpPr>
            <p:cNvPr id="42" name="组合 3">
              <a:extLst>
                <a:ext uri="{FF2B5EF4-FFF2-40B4-BE49-F238E27FC236}">
                  <a16:creationId xmlns:a16="http://schemas.microsoft.com/office/drawing/2014/main" id="{5250F2BE-6A19-44C8-AB2C-DB3382FA4F26}"/>
                </a:ext>
              </a:extLst>
            </p:cNvPr>
            <p:cNvGrpSpPr/>
            <p:nvPr/>
          </p:nvGrpSpPr>
          <p:grpSpPr>
            <a:xfrm>
              <a:off x="-281344" y="-71120"/>
              <a:ext cx="12625748" cy="734108"/>
              <a:chOff x="-240704" y="246620"/>
              <a:chExt cx="3456385" cy="734108"/>
            </a:xfrm>
          </p:grpSpPr>
          <p:sp>
            <p:nvSpPr>
              <p:cNvPr id="48" name="矩形: 圆角 1">
                <a:extLst>
                  <a:ext uri="{FF2B5EF4-FFF2-40B4-BE49-F238E27FC236}">
                    <a16:creationId xmlns:a16="http://schemas.microsoft.com/office/drawing/2014/main" id="{189C7819-7CE4-4FD8-BA4F-02C461320292}"/>
                  </a:ext>
                </a:extLst>
              </p:cNvPr>
              <p:cNvSpPr/>
              <p:nvPr/>
            </p:nvSpPr>
            <p:spPr>
              <a:xfrm>
                <a:off x="-240704" y="246620"/>
                <a:ext cx="3456384" cy="734108"/>
              </a:xfrm>
              <a:prstGeom prst="rect">
                <a:avLst/>
              </a:prstGeom>
              <a:solidFill>
                <a:srgbClr val="9B0D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Segoe UI Light" panose="020B0502040204020203"/>
                  <a:ea typeface="微软雅黑 Light" panose="020B0502040204020203" charset="-122"/>
                  <a:cs typeface="+mn-cs"/>
                </a:endParaRPr>
              </a:p>
            </p:txBody>
          </p:sp>
          <p:sp>
            <p:nvSpPr>
              <p:cNvPr id="49" name="文本占位符 3">
                <a:extLst>
                  <a:ext uri="{FF2B5EF4-FFF2-40B4-BE49-F238E27FC236}">
                    <a16:creationId xmlns:a16="http://schemas.microsoft.com/office/drawing/2014/main" id="{F12658D7-943F-4488-9A45-EC14798FDA64}"/>
                  </a:ext>
                </a:extLst>
              </p:cNvPr>
              <p:cNvSpPr txBox="1"/>
              <p:nvPr/>
            </p:nvSpPr>
            <p:spPr>
              <a:xfrm>
                <a:off x="-137012" y="310719"/>
                <a:ext cx="3352693" cy="605909"/>
              </a:xfrm>
              <a:prstGeom prst="roundRect">
                <a:avLst>
                  <a:gd name="adj" fmla="val 50000"/>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buNone/>
                  <a:defRPr/>
                </a:pPr>
                <a:r>
                  <a:rPr lang="zh-CN" altLang="en-US" b="1" dirty="0">
                    <a:solidFill>
                      <a:prstClr val="white"/>
                    </a:solidFill>
                    <a:latin typeface="微软雅黑" panose="020B0503020204020204" charset="-122"/>
                    <a:ea typeface="微软雅黑" panose="020B0503020204020204" charset="-122"/>
                  </a:rPr>
                  <a:t>集成时序预测框架的实验结果</a:t>
                </a:r>
                <a:endParaRPr lang="en-GB" altLang="zh-CN" b="1" dirty="0">
                  <a:solidFill>
                    <a:prstClr val="white"/>
                  </a:solidFill>
                  <a:latin typeface="微软雅黑" panose="020B0503020204020204" charset="-122"/>
                  <a:ea typeface="微软雅黑" panose="020B0503020204020204" charset="-122"/>
                </a:endParaRPr>
              </a:p>
            </p:txBody>
          </p:sp>
        </p:grpSp>
        <p:grpSp>
          <p:nvGrpSpPr>
            <p:cNvPr id="43" name="组合 42">
              <a:extLst>
                <a:ext uri="{FF2B5EF4-FFF2-40B4-BE49-F238E27FC236}">
                  <a16:creationId xmlns:a16="http://schemas.microsoft.com/office/drawing/2014/main" id="{0880E399-06A7-4BB0-A1E1-9B68E6FC535C}"/>
                </a:ext>
              </a:extLst>
            </p:cNvPr>
            <p:cNvGrpSpPr/>
            <p:nvPr/>
          </p:nvGrpSpPr>
          <p:grpSpPr>
            <a:xfrm>
              <a:off x="9857491" y="42625"/>
              <a:ext cx="1986777" cy="547776"/>
              <a:chOff x="3359696" y="637245"/>
              <a:chExt cx="6243070" cy="1721284"/>
            </a:xfrm>
          </p:grpSpPr>
          <p:pic>
            <p:nvPicPr>
              <p:cNvPr id="44" name="图片 43">
                <a:extLst>
                  <a:ext uri="{FF2B5EF4-FFF2-40B4-BE49-F238E27FC236}">
                    <a16:creationId xmlns:a16="http://schemas.microsoft.com/office/drawing/2014/main" id="{EC1B7ACE-F066-4261-ACD9-15FE58E1B9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59696" y="637245"/>
                <a:ext cx="1643882" cy="1643882"/>
              </a:xfrm>
              <a:prstGeom prst="rect">
                <a:avLst/>
              </a:prstGeom>
            </p:spPr>
          </p:pic>
          <p:grpSp>
            <p:nvGrpSpPr>
              <p:cNvPr id="45" name="组合 44">
                <a:extLst>
                  <a:ext uri="{FF2B5EF4-FFF2-40B4-BE49-F238E27FC236}">
                    <a16:creationId xmlns:a16="http://schemas.microsoft.com/office/drawing/2014/main" id="{98FCEE37-FADE-4DD0-BC9B-6B2DD647107C}"/>
                  </a:ext>
                </a:extLst>
              </p:cNvPr>
              <p:cNvGrpSpPr/>
              <p:nvPr/>
            </p:nvGrpSpPr>
            <p:grpSpPr>
              <a:xfrm>
                <a:off x="4897074" y="920899"/>
                <a:ext cx="4705692" cy="1437630"/>
                <a:chOff x="4971863" y="777003"/>
                <a:chExt cx="4705692" cy="1437630"/>
              </a:xfrm>
            </p:grpSpPr>
            <p:pic>
              <p:nvPicPr>
                <p:cNvPr id="46" name="图片 45">
                  <a:extLst>
                    <a:ext uri="{FF2B5EF4-FFF2-40B4-BE49-F238E27FC236}">
                      <a16:creationId xmlns:a16="http://schemas.microsoft.com/office/drawing/2014/main" id="{E8B47AC1-664F-4D92-91FB-FE0F1D6B7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40000" contrast="-40000"/>
                          </a14:imgEffect>
                          <a14:imgEffect>
                            <a14:sharpenSoften amount="50000"/>
                          </a14:imgEffect>
                        </a14:imgLayer>
                      </a14:imgProps>
                    </a:ext>
                    <a:ext uri="{28A0092B-C50C-407E-A947-70E740481C1C}">
                      <a14:useLocalDpi xmlns:a14="http://schemas.microsoft.com/office/drawing/2010/main" val="0"/>
                    </a:ext>
                  </a:extLst>
                </a:blip>
                <a:srcRect l="9740" t="53878" r="8864" b="27627"/>
                <a:stretch>
                  <a:fillRect/>
                </a:stretch>
              </p:blipFill>
              <p:spPr>
                <a:xfrm>
                  <a:off x="5266864" y="777003"/>
                  <a:ext cx="4108883" cy="821319"/>
                </a:xfrm>
                <a:prstGeom prst="rect">
                  <a:avLst/>
                </a:prstGeom>
              </p:spPr>
            </p:pic>
            <p:sp>
              <p:nvSpPr>
                <p:cNvPr id="47" name="文本框 46">
                  <a:extLst>
                    <a:ext uri="{FF2B5EF4-FFF2-40B4-BE49-F238E27FC236}">
                      <a16:creationId xmlns:a16="http://schemas.microsoft.com/office/drawing/2014/main" id="{774EC7DF-F1AA-4D20-9552-4C4DF4347C69}"/>
                    </a:ext>
                  </a:extLst>
                </p:cNvPr>
                <p:cNvSpPr txBox="1"/>
                <p:nvPr/>
              </p:nvSpPr>
              <p:spPr>
                <a:xfrm>
                  <a:off x="4971863" y="1586601"/>
                  <a:ext cx="4705692" cy="628032"/>
                </a:xfrm>
                <a:prstGeom prst="rect">
                  <a:avLst/>
                </a:prstGeom>
                <a:noFill/>
              </p:spPr>
              <p:txBody>
                <a:bodyPr wrap="none" rtlCol="0">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en-US" altLang="zh-CN"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rPr>
                    <a:t>EAST CHINA NORMAL UNIVERSITY</a:t>
                  </a:r>
                  <a:endParaRPr kumimoji="0" lang="zh-CN" altLang="en-US" sz="600" b="1" i="0" u="none" strike="noStrike" kern="1200" cap="none" spc="0" normalizeH="0" baseline="0" noProof="0" dirty="0">
                    <a:ln>
                      <a:noFill/>
                    </a:ln>
                    <a:solidFill>
                      <a:prstClr val="white"/>
                    </a:solidFill>
                    <a:effectLst/>
                    <a:uLnTx/>
                    <a:uFillTx/>
                    <a:latin typeface="Arial" panose="020B0604020202020204" pitchFamily="34" charset="0"/>
                    <a:ea typeface="微软雅黑 Light" panose="020B0502040204020203" charset="-122"/>
                    <a:cs typeface="Arial" panose="020B0604020202020204" pitchFamily="34" charset="0"/>
                  </a:endParaRPr>
                </a:p>
              </p:txBody>
            </p:sp>
          </p:grpSp>
        </p:grpSp>
      </p:grpSp>
      <p:sp>
        <p:nvSpPr>
          <p:cNvPr id="4" name="文本框 3">
            <a:extLst>
              <a:ext uri="{FF2B5EF4-FFF2-40B4-BE49-F238E27FC236}">
                <a16:creationId xmlns:a16="http://schemas.microsoft.com/office/drawing/2014/main" id="{59C68495-624C-437E-936D-88910B72359E}"/>
              </a:ext>
            </a:extLst>
          </p:cNvPr>
          <p:cNvSpPr txBox="1"/>
          <p:nvPr/>
        </p:nvSpPr>
        <p:spPr>
          <a:xfrm>
            <a:off x="708954" y="984802"/>
            <a:ext cx="11062240" cy="1938992"/>
          </a:xfrm>
          <a:prstGeom prst="rect">
            <a:avLst/>
          </a:prstGeom>
          <a:noFill/>
        </p:spPr>
        <p:txBody>
          <a:bodyPr wrap="square" rtlCol="0">
            <a:spAutoFit/>
          </a:bodyPr>
          <a:lstStyle/>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本项目从多个角度对所提出的预测框架进行了系统验证，包括</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元模型对比</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基模型组合对比</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消融实验</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以及</a:t>
            </a:r>
            <a:r>
              <a:rPr lang="zh-CN" altLang="en-US" sz="2000" b="1" dirty="0">
                <a:latin typeface="Times New Roman" panose="02020603050405020304" pitchFamily="18" charset="0"/>
                <a:ea typeface="宋体" panose="02010600030101010101" pitchFamily="2" charset="-122"/>
                <a:cs typeface="Times New Roman" panose="02020603050405020304" pitchFamily="18" charset="0"/>
              </a:rPr>
              <a:t>参数敏感性分析</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，以全面评估该框架在策略设计、模型结构和性能表现上的合理性与必要性。</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鉴于初赛阶段以方案设计与方法论展示为主，本文未对全部实验结果进行展开说明。后续若有机会进入复赛，期望能够向各位评委进一步完整展示实验细节与研究结论。</a:t>
            </a: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3" name="图片 2">
            <a:extLst>
              <a:ext uri="{FF2B5EF4-FFF2-40B4-BE49-F238E27FC236}">
                <a16:creationId xmlns:a16="http://schemas.microsoft.com/office/drawing/2014/main" id="{5F77E175-0EF6-4AD4-A51D-EE5B5327B330}"/>
              </a:ext>
            </a:extLst>
          </p:cNvPr>
          <p:cNvPicPr>
            <a:picLocks noChangeAspect="1"/>
          </p:cNvPicPr>
          <p:nvPr/>
        </p:nvPicPr>
        <p:blipFill>
          <a:blip r:embed="rId6"/>
          <a:stretch>
            <a:fillRect/>
          </a:stretch>
        </p:blipFill>
        <p:spPr>
          <a:xfrm>
            <a:off x="708954" y="3044517"/>
            <a:ext cx="5257800" cy="1628775"/>
          </a:xfrm>
          <a:prstGeom prst="rect">
            <a:avLst/>
          </a:prstGeom>
        </p:spPr>
      </p:pic>
      <p:pic>
        <p:nvPicPr>
          <p:cNvPr id="6" name="图片 5">
            <a:extLst>
              <a:ext uri="{FF2B5EF4-FFF2-40B4-BE49-F238E27FC236}">
                <a16:creationId xmlns:a16="http://schemas.microsoft.com/office/drawing/2014/main" id="{948A276E-A281-4FB4-BE28-9C2120C84422}"/>
              </a:ext>
            </a:extLst>
          </p:cNvPr>
          <p:cNvPicPr>
            <a:picLocks noChangeAspect="1"/>
          </p:cNvPicPr>
          <p:nvPr/>
        </p:nvPicPr>
        <p:blipFill>
          <a:blip r:embed="rId7"/>
          <a:stretch>
            <a:fillRect/>
          </a:stretch>
        </p:blipFill>
        <p:spPr>
          <a:xfrm>
            <a:off x="5883941" y="2975213"/>
            <a:ext cx="6204049" cy="3218977"/>
          </a:xfrm>
          <a:prstGeom prst="rect">
            <a:avLst/>
          </a:prstGeom>
        </p:spPr>
      </p:pic>
      <p:pic>
        <p:nvPicPr>
          <p:cNvPr id="8" name="图片 7">
            <a:extLst>
              <a:ext uri="{FF2B5EF4-FFF2-40B4-BE49-F238E27FC236}">
                <a16:creationId xmlns:a16="http://schemas.microsoft.com/office/drawing/2014/main" id="{B39B9697-68C0-4F05-BE2D-20F503156E7A}"/>
              </a:ext>
            </a:extLst>
          </p:cNvPr>
          <p:cNvPicPr>
            <a:picLocks noChangeAspect="1"/>
          </p:cNvPicPr>
          <p:nvPr/>
        </p:nvPicPr>
        <p:blipFill>
          <a:blip r:embed="rId8"/>
          <a:stretch>
            <a:fillRect/>
          </a:stretch>
        </p:blipFill>
        <p:spPr>
          <a:xfrm>
            <a:off x="661327" y="4794015"/>
            <a:ext cx="5391150" cy="1400175"/>
          </a:xfrm>
          <a:prstGeom prst="rect">
            <a:avLst/>
          </a:prstGeom>
        </p:spPr>
      </p:pic>
    </p:spTree>
    <p:extLst>
      <p:ext uri="{BB962C8B-B14F-4D97-AF65-F5344CB8AC3E}">
        <p14:creationId xmlns:p14="http://schemas.microsoft.com/office/powerpoint/2010/main" val="125756966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6930</TotalTime>
  <Words>2379</Words>
  <Application>Microsoft Office PowerPoint</Application>
  <PresentationFormat>宽屏</PresentationFormat>
  <Paragraphs>184</Paragraphs>
  <Slides>21</Slides>
  <Notes>20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21</vt:i4>
      </vt:variant>
    </vt:vector>
  </HeadingPairs>
  <TitlesOfParts>
    <vt:vector size="31" baseType="lpstr">
      <vt:lpstr>等线</vt:lpstr>
      <vt:lpstr>等线 Light</vt:lpstr>
      <vt:lpstr>宋体</vt:lpstr>
      <vt:lpstr>微软雅黑</vt:lpstr>
      <vt:lpstr>Arial</vt:lpstr>
      <vt:lpstr>Calibri</vt:lpstr>
      <vt:lpstr>Segoe UI Light</vt:lpstr>
      <vt:lpstr>Times New Roman</vt:lpstr>
      <vt:lpstr>Office 主题​​</vt:lpstr>
      <vt:lpstr>1_Office 主题​​</vt:lpstr>
      <vt:lpstr>基于OpenDigger的 活动指标时间序列预测&amp;仓库活跃度评估</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晶然 杨</dc:creator>
  <cp:lastModifiedBy>明 游</cp:lastModifiedBy>
  <cp:revision>736</cp:revision>
  <dcterms:created xsi:type="dcterms:W3CDTF">2023-05-25T15:22:21Z</dcterms:created>
  <dcterms:modified xsi:type="dcterms:W3CDTF">2025-12-28T14:40:33Z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4EA1E6F7751E009EE6316F647B02CBD7</vt:lpwstr>
  </property>
  <property fmtid="{D5CDD505-2E9C-101B-9397-08002B2CF9AE}" pid="3" name="KSOProductBuildVer">
    <vt:lpwstr>2052-4.6.1.7467</vt:lpwstr>
  </property>
  <property fmtid="{D5CDD505-2E9C-101B-9397-08002B2CF9AE}" pid="4" name="MSIP_Label_defa4170-0d19-0005-0004-bc88714345d2_Enabled">
    <vt:lpwstr>true</vt:lpwstr>
  </property>
  <property fmtid="{D5CDD505-2E9C-101B-9397-08002B2CF9AE}" pid="5" name="MSIP_Label_defa4170-0d19-0005-0004-bc88714345d2_SetDate">
    <vt:lpwstr>2023-12-21T02:42:32Z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b4321af5-17f1-43f2-9d06-59f6d7ff5641</vt:lpwstr>
  </property>
  <property fmtid="{D5CDD505-2E9C-101B-9397-08002B2CF9AE}" pid="9" name="MSIP_Label_defa4170-0d19-0005-0004-bc88714345d2_ActionId">
    <vt:lpwstr>139bcfd3-8662-4f88-b518-0cb8fcfb4c68</vt:lpwstr>
  </property>
  <property fmtid="{D5CDD505-2E9C-101B-9397-08002B2CF9AE}" pid="10" name="MSIP_Label_defa4170-0d19-0005-0004-bc88714345d2_ContentBits">
    <vt:lpwstr>0</vt:lpwstr>
  </property>
</Properties>
</file>

<file path=docProps/thumbnail.jpeg>
</file>